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6" r:id="rId2"/>
    <p:sldId id="259" r:id="rId3"/>
    <p:sldId id="427" r:id="rId4"/>
    <p:sldId id="338" r:id="rId5"/>
    <p:sldId id="340" r:id="rId6"/>
    <p:sldId id="342" r:id="rId7"/>
    <p:sldId id="402" r:id="rId8"/>
    <p:sldId id="345" r:id="rId9"/>
    <p:sldId id="434" r:id="rId10"/>
    <p:sldId id="431" r:id="rId11"/>
    <p:sldId id="432" r:id="rId12"/>
    <p:sldId id="433" r:id="rId13"/>
    <p:sldId id="351" r:id="rId14"/>
    <p:sldId id="349" r:id="rId15"/>
    <p:sldId id="403" r:id="rId16"/>
    <p:sldId id="348" r:id="rId17"/>
    <p:sldId id="352" r:id="rId18"/>
    <p:sldId id="353" r:id="rId19"/>
    <p:sldId id="350" r:id="rId20"/>
    <p:sldId id="354" r:id="rId21"/>
    <p:sldId id="355" r:id="rId22"/>
    <p:sldId id="356" r:id="rId23"/>
    <p:sldId id="357" r:id="rId24"/>
    <p:sldId id="358" r:id="rId25"/>
    <p:sldId id="359" r:id="rId26"/>
    <p:sldId id="361" r:id="rId27"/>
    <p:sldId id="404" r:id="rId28"/>
    <p:sldId id="360" r:id="rId29"/>
    <p:sldId id="405" r:id="rId30"/>
    <p:sldId id="413" r:id="rId31"/>
    <p:sldId id="414" r:id="rId32"/>
    <p:sldId id="415" r:id="rId33"/>
    <p:sldId id="416" r:id="rId34"/>
    <p:sldId id="417" r:id="rId35"/>
    <p:sldId id="382" r:id="rId36"/>
    <p:sldId id="383" r:id="rId37"/>
    <p:sldId id="384" r:id="rId38"/>
    <p:sldId id="385" r:id="rId39"/>
    <p:sldId id="386" r:id="rId40"/>
    <p:sldId id="387" r:id="rId41"/>
    <p:sldId id="388" r:id="rId42"/>
    <p:sldId id="418" r:id="rId43"/>
    <p:sldId id="419" r:id="rId44"/>
    <p:sldId id="420" r:id="rId45"/>
    <p:sldId id="365" r:id="rId46"/>
    <p:sldId id="421" r:id="rId47"/>
    <p:sldId id="422" r:id="rId48"/>
    <p:sldId id="423" r:id="rId49"/>
    <p:sldId id="424" r:id="rId50"/>
    <p:sldId id="425" r:id="rId51"/>
    <p:sldId id="426" r:id="rId52"/>
    <p:sldId id="429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22D9F3D-F7CA-43FE-9E2E-5C007936740A}">
          <p14:sldIdLst>
            <p14:sldId id="256"/>
            <p14:sldId id="259"/>
            <p14:sldId id="427"/>
            <p14:sldId id="338"/>
            <p14:sldId id="340"/>
            <p14:sldId id="342"/>
            <p14:sldId id="402"/>
            <p14:sldId id="345"/>
            <p14:sldId id="434"/>
            <p14:sldId id="431"/>
            <p14:sldId id="432"/>
            <p14:sldId id="433"/>
            <p14:sldId id="351"/>
            <p14:sldId id="349"/>
            <p14:sldId id="403"/>
            <p14:sldId id="348"/>
            <p14:sldId id="352"/>
            <p14:sldId id="353"/>
            <p14:sldId id="350"/>
            <p14:sldId id="354"/>
            <p14:sldId id="355"/>
            <p14:sldId id="356"/>
            <p14:sldId id="357"/>
            <p14:sldId id="358"/>
            <p14:sldId id="359"/>
            <p14:sldId id="361"/>
            <p14:sldId id="404"/>
            <p14:sldId id="360"/>
            <p14:sldId id="405"/>
            <p14:sldId id="413"/>
            <p14:sldId id="414"/>
            <p14:sldId id="415"/>
            <p14:sldId id="416"/>
            <p14:sldId id="417"/>
            <p14:sldId id="382"/>
            <p14:sldId id="383"/>
            <p14:sldId id="384"/>
            <p14:sldId id="385"/>
            <p14:sldId id="386"/>
            <p14:sldId id="387"/>
            <p14:sldId id="388"/>
            <p14:sldId id="418"/>
            <p14:sldId id="419"/>
            <p14:sldId id="420"/>
            <p14:sldId id="365"/>
            <p14:sldId id="421"/>
            <p14:sldId id="422"/>
            <p14:sldId id="423"/>
            <p14:sldId id="424"/>
            <p14:sldId id="425"/>
            <p14:sldId id="426"/>
            <p14:sldId id="4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C99FF"/>
    <a:srgbClr val="00FF00"/>
    <a:srgbClr val="08703C"/>
    <a:srgbClr val="A1D8A4"/>
    <a:srgbClr val="EFEFEF"/>
    <a:srgbClr val="00CC66"/>
    <a:srgbClr val="42AE29"/>
    <a:srgbClr val="FFCD3C"/>
    <a:srgbClr val="2D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88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3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F638-606D-A22E-8F9F-A4A6D858E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3285779"/>
            <a:ext cx="11391065" cy="89358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4BAB1-A261-2102-CEA9-063F697A4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655762"/>
          </a:xfrm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602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444445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444445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444445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444445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63592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3003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4824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7171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171717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171717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171717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171717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17171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70283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17312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64264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6156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learn" TargetMode="External"/><Relationship Id="rId2" Type="http://schemas.openxmlformats.org/officeDocument/2006/relationships/hyperlink" Target="https://wesmckinney.com/book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996610"/>
            <a:ext cx="11391065" cy="1268070"/>
          </a:xfrm>
        </p:spPr>
        <p:txBody>
          <a:bodyPr>
            <a:normAutofit/>
          </a:bodyPr>
          <a:lstStyle/>
          <a:p>
            <a:r>
              <a:rPr lang="en-US" dirty="0"/>
              <a:t>Pandas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12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12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82EB2-A634-AC14-6086-DD540C674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Series</a:t>
            </a:r>
            <a:r>
              <a:rPr lang="en-US" b="1" dirty="0">
                <a:solidFill>
                  <a:srgbClr val="CC99FF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83B58-11FE-8CE3-CA97-291A34D39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488799" cy="48354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9AC7AAD-8AA0-8DEE-049C-0F4CC8EFC45F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</a:t>
            </a:r>
            <a:r>
              <a:rPr lang="en-US" sz="2600" b="1" dirty="0">
                <a:solidFill>
                  <a:schemeClr val="accent6"/>
                </a:solidFill>
              </a:rPr>
              <a:t>Series</a:t>
            </a:r>
          </a:p>
        </p:txBody>
      </p:sp>
    </p:spTree>
    <p:extLst>
      <p:ext uri="{BB962C8B-B14F-4D97-AF65-F5344CB8AC3E}">
        <p14:creationId xmlns:p14="http://schemas.microsoft.com/office/powerpoint/2010/main" val="3933982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82EB2-A634-AC14-6086-DD540C674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DataFrames</a:t>
            </a:r>
            <a:r>
              <a:rPr lang="en-US" b="1" dirty="0">
                <a:solidFill>
                  <a:srgbClr val="CC99FF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83B58-11FE-8CE3-CA97-291A34D39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488799" cy="48354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9AC7AAD-8AA0-8DEE-049C-0F4CC8EFC45F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Indices</a:t>
            </a:r>
          </a:p>
        </p:txBody>
      </p:sp>
    </p:spTree>
    <p:extLst>
      <p:ext uri="{BB962C8B-B14F-4D97-AF65-F5344CB8AC3E}">
        <p14:creationId xmlns:p14="http://schemas.microsoft.com/office/powerpoint/2010/main" val="4141227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82EB2-A634-AC14-6086-DD540C674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DataFrames</a:t>
            </a:r>
            <a:r>
              <a:rPr lang="en-US" b="1" dirty="0">
                <a:solidFill>
                  <a:srgbClr val="CC99FF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83B58-11FE-8CE3-CA97-291A34D39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488799" cy="48354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9AC7AAD-8AA0-8DEE-049C-0F4CC8EFC45F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</a:t>
            </a:r>
            <a:r>
              <a:rPr lang="en-US" sz="2600" b="1" dirty="0">
                <a:solidFill>
                  <a:schemeClr val="accent6"/>
                </a:solidFill>
              </a:rPr>
              <a:t>Data Extraction</a:t>
            </a:r>
          </a:p>
        </p:txBody>
      </p:sp>
    </p:spTree>
    <p:extLst>
      <p:ext uri="{BB962C8B-B14F-4D97-AF65-F5344CB8AC3E}">
        <p14:creationId xmlns:p14="http://schemas.microsoft.com/office/powerpoint/2010/main" val="3165352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039FC6CD-EC5E-4107-9EB6-479F36E46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265" y="1723829"/>
            <a:ext cx="5287025" cy="37779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933374-809D-47E5-A400-52E0B96A687E}"/>
              </a:ext>
            </a:extLst>
          </p:cNvPr>
          <p:cNvSpPr txBox="1"/>
          <p:nvPr/>
        </p:nvSpPr>
        <p:spPr>
          <a:xfrm>
            <a:off x="6506445" y="585353"/>
            <a:ext cx="24247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Dataset</a:t>
            </a:r>
          </a:p>
          <a:p>
            <a:r>
              <a:rPr lang="en-CA" b="1" dirty="0">
                <a:solidFill>
                  <a:srgbClr val="444445"/>
                </a:solidFill>
              </a:rPr>
              <a:t>U.S. Election Results.</a:t>
            </a:r>
          </a:p>
        </p:txBody>
      </p:sp>
    </p:spTree>
    <p:extLst>
      <p:ext uri="{BB962C8B-B14F-4D97-AF65-F5344CB8AC3E}">
        <p14:creationId xmlns:p14="http://schemas.microsoft.com/office/powerpoint/2010/main" val="2786762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039FC6CD-EC5E-4107-9EB6-479F36E46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265" y="1723829"/>
            <a:ext cx="5287025" cy="37779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933374-809D-47E5-A400-52E0B96A687E}"/>
              </a:ext>
            </a:extLst>
          </p:cNvPr>
          <p:cNvSpPr txBox="1"/>
          <p:nvPr/>
        </p:nvSpPr>
        <p:spPr>
          <a:xfrm>
            <a:off x="6506445" y="585353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DataFrames</a:t>
            </a:r>
          </a:p>
        </p:txBody>
      </p:sp>
    </p:spTree>
    <p:extLst>
      <p:ext uri="{BB962C8B-B14F-4D97-AF65-F5344CB8AC3E}">
        <p14:creationId xmlns:p14="http://schemas.microsoft.com/office/powerpoint/2010/main" val="4019650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B4F33-5EC7-431E-9CA7-10228E040F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66" t="28125" r="703" b="3820"/>
          <a:stretch/>
        </p:blipFill>
        <p:spPr>
          <a:xfrm>
            <a:off x="6496050" y="568663"/>
            <a:ext cx="4762500" cy="61169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1C05680-E997-41BF-9C6A-E145686E50BC}"/>
              </a:ext>
            </a:extLst>
          </p:cNvPr>
          <p:cNvSpPr txBox="1"/>
          <p:nvPr/>
        </p:nvSpPr>
        <p:spPr>
          <a:xfrm>
            <a:off x="10478585" y="981987"/>
            <a:ext cx="13324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>
                <a:solidFill>
                  <a:schemeClr val="accent2"/>
                </a:solidFill>
              </a:rPr>
              <a:t>Axis 0</a:t>
            </a:r>
          </a:p>
          <a:p>
            <a:r>
              <a:rPr lang="en-CA" sz="1400" b="1" dirty="0">
                <a:solidFill>
                  <a:schemeClr val="accent2"/>
                </a:solidFill>
              </a:rPr>
              <a:t>Column-wise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427C235-0809-4C24-8442-8607DC9CEC46}"/>
              </a:ext>
            </a:extLst>
          </p:cNvPr>
          <p:cNvCxnSpPr>
            <a:cxnSpLocks/>
          </p:cNvCxnSpPr>
          <p:nvPr/>
        </p:nvCxnSpPr>
        <p:spPr>
          <a:xfrm flipH="1" flipV="1">
            <a:off x="8153400" y="781050"/>
            <a:ext cx="2344412" cy="3882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62E40F6-E345-4E73-A022-579F176CE17B}"/>
              </a:ext>
            </a:extLst>
          </p:cNvPr>
          <p:cNvSpPr txBox="1"/>
          <p:nvPr/>
        </p:nvSpPr>
        <p:spPr>
          <a:xfrm>
            <a:off x="9487288" y="3419868"/>
            <a:ext cx="9912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>
                <a:solidFill>
                  <a:schemeClr val="accent2"/>
                </a:solidFill>
              </a:rPr>
              <a:t>Axis 1</a:t>
            </a:r>
          </a:p>
          <a:p>
            <a:r>
              <a:rPr lang="en-CA" sz="1400" b="1" dirty="0">
                <a:solidFill>
                  <a:schemeClr val="accent2"/>
                </a:solidFill>
              </a:rPr>
              <a:t>Row-wise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35CC2E-4656-4175-841E-4FA62AFD3F0D}"/>
              </a:ext>
            </a:extLst>
          </p:cNvPr>
          <p:cNvCxnSpPr>
            <a:cxnSpLocks/>
          </p:cNvCxnSpPr>
          <p:nvPr/>
        </p:nvCxnSpPr>
        <p:spPr>
          <a:xfrm flipH="1" flipV="1">
            <a:off x="8148387" y="2673321"/>
            <a:ext cx="1376613" cy="9148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749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039FC6CD-EC5E-4107-9EB6-479F36E46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265" y="1723829"/>
            <a:ext cx="5287025" cy="37779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933374-809D-47E5-A400-52E0B96A687E}"/>
              </a:ext>
            </a:extLst>
          </p:cNvPr>
          <p:cNvSpPr txBox="1"/>
          <p:nvPr/>
        </p:nvSpPr>
        <p:spPr>
          <a:xfrm>
            <a:off x="6506445" y="585353"/>
            <a:ext cx="5546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Series</a:t>
            </a:r>
          </a:p>
          <a:p>
            <a:r>
              <a:rPr lang="en-US" b="1" dirty="0">
                <a:solidFill>
                  <a:srgbClr val="444445"/>
                </a:solidFill>
              </a:rPr>
              <a:t>We can think of a Data Frame as a collection of Series that all share the same Index.</a:t>
            </a:r>
            <a:endParaRPr lang="en-CA" b="1" dirty="0">
              <a:solidFill>
                <a:srgbClr val="444445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247BF4-2E38-4963-BF6C-567F3170734E}"/>
              </a:ext>
            </a:extLst>
          </p:cNvPr>
          <p:cNvSpPr txBox="1"/>
          <p:nvPr/>
        </p:nvSpPr>
        <p:spPr>
          <a:xfrm>
            <a:off x="6783959" y="6101980"/>
            <a:ext cx="10383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Candidate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CEB1A9-527E-42B5-AF5F-5851FB7480B9}"/>
              </a:ext>
            </a:extLst>
          </p:cNvPr>
          <p:cNvSpPr txBox="1"/>
          <p:nvPr/>
        </p:nvSpPr>
        <p:spPr>
          <a:xfrm>
            <a:off x="10172895" y="6101971"/>
            <a:ext cx="958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Outcome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2467B3-C49F-4511-9B73-D6F825D47DB7}"/>
              </a:ext>
            </a:extLst>
          </p:cNvPr>
          <p:cNvSpPr txBox="1"/>
          <p:nvPr/>
        </p:nvSpPr>
        <p:spPr>
          <a:xfrm>
            <a:off x="9112219" y="6101971"/>
            <a:ext cx="823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Percent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56DED1-B4B2-4652-936F-33FBAC6357CE}"/>
              </a:ext>
            </a:extLst>
          </p:cNvPr>
          <p:cNvSpPr txBox="1"/>
          <p:nvPr/>
        </p:nvSpPr>
        <p:spPr>
          <a:xfrm>
            <a:off x="11368736" y="6101971"/>
            <a:ext cx="683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Year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A3EBF8-2E78-4FB1-BC99-B1A297014094}"/>
              </a:ext>
            </a:extLst>
          </p:cNvPr>
          <p:cNvSpPr txBox="1"/>
          <p:nvPr/>
        </p:nvSpPr>
        <p:spPr>
          <a:xfrm>
            <a:off x="8108766" y="6102604"/>
            <a:ext cx="683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Party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20100C-187D-4B7B-BD43-0DFFFD1BEFBC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7303140" y="5101390"/>
            <a:ext cx="950523" cy="10005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D3C3F81-2EF4-417E-A9BA-259D04D5A914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8450719" y="5101390"/>
            <a:ext cx="857713" cy="10012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61EA195-C739-4317-883E-D1183BFB7D88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9523743" y="5101389"/>
            <a:ext cx="751211" cy="10005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BF5EF8B-93C3-4281-A7BA-977DC0F6BF1F}"/>
              </a:ext>
            </a:extLst>
          </p:cNvPr>
          <p:cNvCxnSpPr>
            <a:cxnSpLocks/>
          </p:cNvCxnSpPr>
          <p:nvPr/>
        </p:nvCxnSpPr>
        <p:spPr>
          <a:xfrm flipV="1">
            <a:off x="10618739" y="5101389"/>
            <a:ext cx="155921" cy="10005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C261A35-CAB9-41DA-9F00-5092987D75F7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11606369" y="5146487"/>
            <a:ext cx="104320" cy="9554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5871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039FC6CD-EC5E-4107-9EB6-479F36E46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265" y="1723829"/>
            <a:ext cx="5287025" cy="37779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933374-809D-47E5-A400-52E0B96A687E}"/>
              </a:ext>
            </a:extLst>
          </p:cNvPr>
          <p:cNvSpPr txBox="1"/>
          <p:nvPr/>
        </p:nvSpPr>
        <p:spPr>
          <a:xfrm>
            <a:off x="6506445" y="585353"/>
            <a:ext cx="5546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Series</a:t>
            </a:r>
          </a:p>
          <a:p>
            <a:r>
              <a:rPr lang="en-US" b="1" dirty="0">
                <a:solidFill>
                  <a:srgbClr val="444445"/>
                </a:solidFill>
              </a:rPr>
              <a:t>We can think of a Data Frame as a collection of Series that all share the same Index.</a:t>
            </a:r>
            <a:endParaRPr lang="en-CA" b="1" dirty="0">
              <a:solidFill>
                <a:srgbClr val="444445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247BF4-2E38-4963-BF6C-567F3170734E}"/>
              </a:ext>
            </a:extLst>
          </p:cNvPr>
          <p:cNvSpPr txBox="1"/>
          <p:nvPr/>
        </p:nvSpPr>
        <p:spPr>
          <a:xfrm>
            <a:off x="6783959" y="6101980"/>
            <a:ext cx="10383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Candidate</a:t>
            </a:r>
          </a:p>
          <a:p>
            <a:pPr algn="ctr"/>
            <a:r>
              <a:rPr lang="en-CA" sz="1400" b="1" dirty="0">
                <a:solidFill>
                  <a:schemeClr val="accent2"/>
                </a:solidFill>
              </a:rPr>
              <a:t>Series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20100C-187D-4B7B-BD43-0DFFFD1BEFBC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7303140" y="5101390"/>
            <a:ext cx="950523" cy="10005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1FDCB941-A212-4904-B9E3-DA3434C9FC20}"/>
              </a:ext>
            </a:extLst>
          </p:cNvPr>
          <p:cNvSpPr/>
          <p:nvPr/>
        </p:nvSpPr>
        <p:spPr>
          <a:xfrm>
            <a:off x="7884367" y="2649893"/>
            <a:ext cx="879146" cy="243283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16551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8882743" y="494410"/>
            <a:ext cx="330925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Series: 1D data. We can think of Series as columnar data.</a:t>
            </a:r>
          </a:p>
          <a:p>
            <a:pPr lvl="1"/>
            <a:r>
              <a:rPr lang="en-US" dirty="0"/>
              <a:t>Index: A sequence of row labels.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FA68A0-E67A-49D0-8954-02526D0791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418" t="29256" r="7290" b="10418"/>
          <a:stretch/>
        </p:blipFill>
        <p:spPr>
          <a:xfrm>
            <a:off x="9171992" y="606490"/>
            <a:ext cx="2892490" cy="603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944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6424863" y="494410"/>
            <a:ext cx="5767138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Index: A sequence of row labels.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039FC6CD-EC5E-4107-9EB6-479F36E46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265" y="1723829"/>
            <a:ext cx="5287025" cy="37779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933374-809D-47E5-A400-52E0B96A687E}"/>
              </a:ext>
            </a:extLst>
          </p:cNvPr>
          <p:cNvSpPr txBox="1"/>
          <p:nvPr/>
        </p:nvSpPr>
        <p:spPr>
          <a:xfrm>
            <a:off x="6506445" y="585353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Index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247A8A-C194-4175-98D4-162C9457FA39}"/>
              </a:ext>
            </a:extLst>
          </p:cNvPr>
          <p:cNvSpPr txBox="1"/>
          <p:nvPr/>
        </p:nvSpPr>
        <p:spPr>
          <a:xfrm>
            <a:off x="6974365" y="6101980"/>
            <a:ext cx="657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400" b="1" dirty="0">
                <a:solidFill>
                  <a:schemeClr val="accent2"/>
                </a:solidFill>
              </a:rPr>
              <a:t>Index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366431-BB4B-427B-8CE8-F642F2BF4491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7303141" y="5253136"/>
            <a:ext cx="338630" cy="8488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9D4B40F-1BAD-4D25-82BC-6DDC03AE3D29}"/>
              </a:ext>
            </a:extLst>
          </p:cNvPr>
          <p:cNvSpPr/>
          <p:nvPr/>
        </p:nvSpPr>
        <p:spPr>
          <a:xfrm>
            <a:off x="7539134" y="3023118"/>
            <a:ext cx="338631" cy="20502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0148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This Week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rgbClr val="00FF00"/>
                </a:solidFill>
              </a:rPr>
              <a:t>12.1</a:t>
            </a:r>
          </a:p>
          <a:p>
            <a:pPr lvl="1"/>
            <a:r>
              <a:rPr lang="en-US" b="1" dirty="0"/>
              <a:t>Pandas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rgbClr val="00FF00"/>
                </a:solidFill>
              </a:rPr>
              <a:t>12.2</a:t>
            </a:r>
          </a:p>
          <a:p>
            <a:pPr lvl="1"/>
            <a:r>
              <a:rPr lang="en-US" dirty="0"/>
              <a:t>More Pandas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Data Visualization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rgbClr val="00FF00"/>
                </a:solidFill>
              </a:rPr>
              <a:t>12.3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Stock Market </a:t>
            </a:r>
            <a:r>
              <a:rPr lang="en-US" dirty="0">
                <a:solidFill>
                  <a:schemeClr val="accent6"/>
                </a:solidFill>
              </a:rPr>
              <a:t>–</a:t>
            </a:r>
            <a:r>
              <a:rPr lang="en-US" dirty="0"/>
              <a:t> Part 1</a:t>
            </a:r>
            <a:endParaRPr lang="en-US" b="1" dirty="0">
              <a:solidFill>
                <a:srgbClr val="FF5050"/>
              </a:solidFill>
            </a:endParaRP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Index: A sequence of row labels.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A1E1B0-E36C-441B-8505-72930BB8E1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79" t="45992" r="893" b="22799"/>
          <a:stretch/>
        </p:blipFill>
        <p:spPr>
          <a:xfrm>
            <a:off x="6883355" y="587828"/>
            <a:ext cx="5222607" cy="333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55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Index: A sequence of row labels.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70C6F5-223D-48B1-A733-ED11017740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418" t="20833" r="739" b="22976"/>
          <a:stretch/>
        </p:blipFill>
        <p:spPr>
          <a:xfrm>
            <a:off x="6943655" y="614417"/>
            <a:ext cx="5186142" cy="591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0998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Index: A sequence of row labels.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FC5B1C-87C2-4E51-B866-83105C589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42" t="26309" r="837" b="28452"/>
          <a:stretch/>
        </p:blipFill>
        <p:spPr>
          <a:xfrm>
            <a:off x="6819765" y="512908"/>
            <a:ext cx="5353573" cy="49207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75682F-1AB7-4DBA-959B-9D76ADB9A540}"/>
              </a:ext>
            </a:extLst>
          </p:cNvPr>
          <p:cNvSpPr txBox="1"/>
          <p:nvPr/>
        </p:nvSpPr>
        <p:spPr>
          <a:xfrm>
            <a:off x="6894411" y="5662920"/>
            <a:ext cx="46373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2"/>
                </a:solidFill>
              </a:rPr>
              <a:t>Indices (row labels) can also: </a:t>
            </a:r>
          </a:p>
          <a:p>
            <a:pPr marL="342900" indent="-342900">
              <a:buAutoNum type="arabicParenBoth"/>
            </a:pPr>
            <a:r>
              <a:rPr lang="en-CA" dirty="0">
                <a:solidFill>
                  <a:schemeClr val="accent2"/>
                </a:solidFill>
              </a:rPr>
              <a:t>be non-numeric</a:t>
            </a:r>
          </a:p>
          <a:p>
            <a:pPr marL="342900" indent="-342900">
              <a:buAutoNum type="arabicParenBoth"/>
            </a:pPr>
            <a:r>
              <a:rPr lang="en-CA" dirty="0">
                <a:solidFill>
                  <a:schemeClr val="accent2"/>
                </a:solidFill>
              </a:rPr>
              <a:t>have a name (e.g. “Year”).</a:t>
            </a:r>
          </a:p>
        </p:txBody>
      </p:sp>
    </p:spTree>
    <p:extLst>
      <p:ext uri="{BB962C8B-B14F-4D97-AF65-F5344CB8AC3E}">
        <p14:creationId xmlns:p14="http://schemas.microsoft.com/office/powerpoint/2010/main" val="34248684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Index: A sequence of row labels.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FC5B1C-87C2-4E51-B866-83105C589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42" t="26309" r="837" b="28452"/>
          <a:stretch/>
        </p:blipFill>
        <p:spPr>
          <a:xfrm>
            <a:off x="6819765" y="512908"/>
            <a:ext cx="5353573" cy="49207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DA9125-A237-4DB8-B9F5-C6823C70E7E8}"/>
              </a:ext>
            </a:extLst>
          </p:cNvPr>
          <p:cNvSpPr txBox="1"/>
          <p:nvPr/>
        </p:nvSpPr>
        <p:spPr>
          <a:xfrm>
            <a:off x="6894411" y="6208865"/>
            <a:ext cx="5002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2"/>
                </a:solidFill>
              </a:rPr>
              <a:t>Indices (row labels) do not have to be unique.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FF10E1-F7B0-4B21-98D8-B93758FA30B8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7352522" y="4385388"/>
            <a:ext cx="2042949" cy="18234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53AD932-61D4-4619-A0A1-C95753449648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7352522" y="3517641"/>
            <a:ext cx="2042949" cy="26912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452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dirty="0"/>
              <a:t>There are three fundamental data structures in pandas:</a:t>
            </a:r>
          </a:p>
          <a:p>
            <a:pPr lvl="1"/>
            <a:r>
              <a:rPr lang="en-US" dirty="0"/>
              <a:t>Data Frame: 2D data tabular data.</a:t>
            </a:r>
          </a:p>
          <a:p>
            <a:pPr lvl="1"/>
            <a:r>
              <a:rPr lang="en-US" dirty="0"/>
              <a:t>Series: 1D data. We can think of Series as columnar data.</a:t>
            </a:r>
          </a:p>
          <a:p>
            <a:pPr lvl="1"/>
            <a:r>
              <a:rPr lang="en-US" dirty="0">
                <a:solidFill>
                  <a:srgbClr val="FEFEFE"/>
                </a:solidFill>
              </a:rPr>
              <a:t>Index: A sequence of row labels.</a:t>
            </a:r>
          </a:p>
          <a:p>
            <a:pPr lvl="1"/>
            <a:endParaRPr lang="en-US" b="1" dirty="0">
              <a:solidFill>
                <a:schemeClr val="accent6"/>
              </a:solidFill>
            </a:endParaRPr>
          </a:p>
          <a:p>
            <a:pPr lvl="1"/>
            <a:endParaRPr lang="en-US" b="1" dirty="0">
              <a:solidFill>
                <a:schemeClr val="accent6"/>
              </a:solidFill>
            </a:endParaRP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Columns </a:t>
            </a:r>
            <a:r>
              <a:rPr lang="en-US" b="1" dirty="0">
                <a:solidFill>
                  <a:schemeClr val="accent2"/>
                </a:solidFill>
              </a:rPr>
              <a:t>(</a:t>
            </a:r>
            <a:r>
              <a:rPr lang="en-US" b="1" dirty="0">
                <a:solidFill>
                  <a:srgbClr val="FEFEFE"/>
                </a:solidFill>
              </a:rPr>
              <a:t>Series names</a:t>
            </a:r>
            <a:r>
              <a:rPr lang="en-US" b="1" dirty="0">
                <a:solidFill>
                  <a:schemeClr val="accent2"/>
                </a:solidFill>
              </a:rPr>
              <a:t>)</a:t>
            </a:r>
            <a:r>
              <a:rPr lang="en-US" b="1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DA9125-A237-4DB8-B9F5-C6823C70E7E8}"/>
              </a:ext>
            </a:extLst>
          </p:cNvPr>
          <p:cNvSpPr txBox="1"/>
          <p:nvPr/>
        </p:nvSpPr>
        <p:spPr>
          <a:xfrm>
            <a:off x="6894411" y="2420638"/>
            <a:ext cx="50021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Column names in Pandas are almost always unique!</a:t>
            </a:r>
          </a:p>
          <a:p>
            <a:endParaRPr lang="en-US" b="1" dirty="0">
              <a:solidFill>
                <a:schemeClr val="accent2"/>
              </a:solidFill>
            </a:endParaRPr>
          </a:p>
          <a:p>
            <a:r>
              <a:rPr lang="en-US" b="1" dirty="0">
                <a:solidFill>
                  <a:schemeClr val="accent2"/>
                </a:solidFill>
              </a:rPr>
              <a:t>You really shouldn’t have two columns named “Candidate”.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FCCFFD-296F-4410-AE90-F56CC8EAAF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42" t="44167" r="1065" b="46408"/>
          <a:stretch/>
        </p:blipFill>
        <p:spPr>
          <a:xfrm>
            <a:off x="6839342" y="589773"/>
            <a:ext cx="5229806" cy="1016054"/>
          </a:xfrm>
          <a:prstGeom prst="rect">
            <a:avLst/>
          </a:prstGeom>
        </p:spPr>
      </p:pic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B34750A6-B2E5-4E70-BEB9-372228A44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811" y="4329470"/>
            <a:ext cx="1728234" cy="881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25543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rgbClr val="FEFEFE"/>
                </a:solidFill>
              </a:rPr>
              <a:t>DataFrames</a:t>
            </a:r>
          </a:p>
          <a:p>
            <a:r>
              <a:rPr lang="en-CA" dirty="0">
                <a:solidFill>
                  <a:srgbClr val="FEFEFE"/>
                </a:solidFill>
              </a:rPr>
              <a:t>Pandas Data Structures</a:t>
            </a:r>
          </a:p>
          <a:p>
            <a:r>
              <a:rPr lang="en-CA" b="1" dirty="0">
                <a:solidFill>
                  <a:srgbClr val="FEFEFE"/>
                </a:solidFill>
              </a:rPr>
              <a:t>Importing Data</a:t>
            </a:r>
          </a:p>
          <a:p>
            <a:r>
              <a:rPr lang="en-CA" dirty="0">
                <a:solidFill>
                  <a:srgbClr val="FEFEFE"/>
                </a:solidFill>
              </a:rPr>
              <a:t>Indexing</a:t>
            </a:r>
          </a:p>
          <a:p>
            <a:r>
              <a:rPr lang="en-CA" dirty="0">
                <a:solidFill>
                  <a:srgbClr val="FEFEFE"/>
                </a:solidFill>
              </a:rPr>
              <a:t>Utility Methods</a:t>
            </a:r>
          </a:p>
          <a:p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4AA87403-A5CA-4F21-89D8-AE3EED178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19C5AC9-0C30-4B07-B0D1-F312414B515C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26822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Importing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Pandas</a:t>
            </a:r>
            <a:r>
              <a:rPr lang="en-US" dirty="0">
                <a:solidFill>
                  <a:srgbClr val="FEFEFE"/>
                </a:solidFill>
              </a:rPr>
              <a:t> has a number of useful functions for importing data from common formats.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78B7EC-782F-4DC6-8E2F-1978641882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051" t="34643" r="1570" b="32262"/>
          <a:stretch/>
        </p:blipFill>
        <p:spPr>
          <a:xfrm>
            <a:off x="6865375" y="662474"/>
            <a:ext cx="5255091" cy="304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76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Importing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83547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Pandas</a:t>
            </a:r>
            <a:r>
              <a:rPr lang="en-US" dirty="0">
                <a:solidFill>
                  <a:srgbClr val="FEFEFE"/>
                </a:solidFill>
              </a:rPr>
              <a:t> has a number of useful functions for importing data from common formats</a:t>
            </a:r>
            <a:r>
              <a:rPr lang="en-US" dirty="0">
                <a:solidFill>
                  <a:srgbClr val="CC99FF"/>
                </a:solidFill>
              </a:rPr>
              <a:t>.</a:t>
            </a:r>
            <a:endParaRPr lang="en-US" b="1" dirty="0">
              <a:solidFill>
                <a:srgbClr val="CC99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96F770-783A-478C-835E-EB1C29746964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E42D114-12E4-406F-A186-CAC7CFDE66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91" t="24971" r="988" b="4786"/>
          <a:stretch/>
        </p:blipFill>
        <p:spPr>
          <a:xfrm>
            <a:off x="7315200" y="545737"/>
            <a:ext cx="4381500" cy="61359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04A63F9-EC83-4E7E-B520-8B8EBF711A94}"/>
              </a:ext>
            </a:extLst>
          </p:cNvPr>
          <p:cNvSpPr txBox="1"/>
          <p:nvPr/>
        </p:nvSpPr>
        <p:spPr>
          <a:xfrm>
            <a:off x="2478248" y="4638675"/>
            <a:ext cx="381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accent6"/>
                </a:solidFill>
              </a:rPr>
              <a:t>To get a quick look at the first 5 rows of a DataFrame, use the </a:t>
            </a:r>
            <a:r>
              <a:rPr lang="en-CA" b="1" dirty="0">
                <a:solidFill>
                  <a:srgbClr val="CC99FF"/>
                </a:solidFill>
              </a:rPr>
              <a:t>.head() </a:t>
            </a:r>
            <a:r>
              <a:rPr lang="en-CA" b="1" dirty="0">
                <a:solidFill>
                  <a:schemeClr val="accent6"/>
                </a:solidFill>
              </a:rPr>
              <a:t>method.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2FDED17-6857-4D70-A216-D4545DEBC675}"/>
              </a:ext>
            </a:extLst>
          </p:cNvPr>
          <p:cNvCxnSpPr>
            <a:cxnSpLocks/>
          </p:cNvCxnSpPr>
          <p:nvPr/>
        </p:nvCxnSpPr>
        <p:spPr>
          <a:xfrm flipV="1">
            <a:off x="6029325" y="2362201"/>
            <a:ext cx="1400175" cy="23145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4184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rgbClr val="FEFEFE"/>
                </a:solidFill>
              </a:rPr>
              <a:t>DataFrames</a:t>
            </a:r>
          </a:p>
          <a:p>
            <a:r>
              <a:rPr lang="en-CA" dirty="0">
                <a:solidFill>
                  <a:srgbClr val="FEFEFE"/>
                </a:solidFill>
              </a:rPr>
              <a:t>Pandas Data Structures</a:t>
            </a:r>
          </a:p>
          <a:p>
            <a:r>
              <a:rPr lang="en-CA" dirty="0">
                <a:solidFill>
                  <a:srgbClr val="FEFEFE"/>
                </a:solidFill>
              </a:rPr>
              <a:t>Importing Data</a:t>
            </a:r>
          </a:p>
          <a:p>
            <a:r>
              <a:rPr lang="en-CA" b="1" dirty="0">
                <a:solidFill>
                  <a:srgbClr val="FEFEFE"/>
                </a:solidFill>
              </a:rPr>
              <a:t>Indexing</a:t>
            </a:r>
          </a:p>
          <a:p>
            <a:r>
              <a:rPr lang="en-CA" dirty="0">
                <a:solidFill>
                  <a:srgbClr val="FEFEFE"/>
                </a:solidFill>
              </a:rPr>
              <a:t>Utility Methods</a:t>
            </a:r>
          </a:p>
          <a:p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4AA87403-A5CA-4F21-89D8-AE3EED178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19C5AC9-0C30-4B07-B0D1-F312414B515C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1768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AAF5-6106-4D98-A7BA-F584C176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A00E6-E231-4887-9392-AD5E062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ways to access rows and columns of a Pandas DataFrame. </a:t>
            </a:r>
          </a:p>
          <a:p>
            <a:r>
              <a:rPr lang="en-US" dirty="0"/>
              <a:t>We will spend some time reviewing the most used options. </a:t>
            </a:r>
            <a:endParaRPr lang="en-CA" dirty="0"/>
          </a:p>
          <a:p>
            <a:r>
              <a:rPr lang="en-CA" dirty="0">
                <a:solidFill>
                  <a:schemeClr val="accent6"/>
                </a:solidFill>
              </a:rPr>
              <a:t>.loc[]</a:t>
            </a:r>
          </a:p>
          <a:p>
            <a:r>
              <a:rPr lang="en-CA" dirty="0">
                <a:solidFill>
                  <a:schemeClr val="accent6"/>
                </a:solidFill>
              </a:rPr>
              <a:t>Boolean Array Selection</a:t>
            </a:r>
          </a:p>
          <a:p>
            <a:r>
              <a:rPr lang="en-CA" dirty="0">
                <a:solidFill>
                  <a:schemeClr val="accent6"/>
                </a:solidFill>
              </a:rPr>
              <a:t>.iloc[]</a:t>
            </a:r>
          </a:p>
        </p:txBody>
      </p:sp>
    </p:spTree>
    <p:extLst>
      <p:ext uri="{BB962C8B-B14F-4D97-AF65-F5344CB8AC3E}">
        <p14:creationId xmlns:p14="http://schemas.microsoft.com/office/powerpoint/2010/main" val="5832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82EB2-A634-AC14-6086-DD540C674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The </a:t>
            </a:r>
            <a:r>
              <a:rPr lang="en-US" b="1" dirty="0">
                <a:solidFill>
                  <a:srgbClr val="00FF00"/>
                </a:solidFill>
              </a:rPr>
              <a:t>csv</a:t>
            </a:r>
            <a:r>
              <a:rPr lang="en-US" b="1" dirty="0"/>
              <a:t> Module</a:t>
            </a:r>
            <a:r>
              <a:rPr lang="en-US" b="1" dirty="0">
                <a:solidFill>
                  <a:srgbClr val="CC99FF"/>
                </a:solidFill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83B58-11FE-8CE3-CA97-291A34D39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040448" cy="4835479"/>
          </a:xfrm>
        </p:spPr>
        <p:txBody>
          <a:bodyPr/>
          <a:lstStyle/>
          <a:p>
            <a:r>
              <a:rPr lang="en-US" dirty="0"/>
              <a:t>Remember the csv module from last week</a:t>
            </a:r>
            <a:r>
              <a:rPr lang="en-US" dirty="0">
                <a:solidFill>
                  <a:srgbClr val="CC99FF"/>
                </a:solidFill>
              </a:rPr>
              <a:t>?</a:t>
            </a:r>
          </a:p>
          <a:p>
            <a:r>
              <a:rPr lang="en-US" dirty="0"/>
              <a:t>Let</a:t>
            </a:r>
            <a:r>
              <a:rPr lang="en-US" dirty="0">
                <a:solidFill>
                  <a:srgbClr val="CC99FF"/>
                </a:solidFill>
              </a:rPr>
              <a:t>’</a:t>
            </a:r>
            <a:r>
              <a:rPr lang="en-US" dirty="0"/>
              <a:t>s see how we can use it to work with a dataset of past presidential elections in the United States</a:t>
            </a:r>
            <a:r>
              <a:rPr lang="en-US" dirty="0">
                <a:solidFill>
                  <a:srgbClr val="CC99FF"/>
                </a:solidFill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9AC7AAD-8AA0-8DEE-049C-0F4CC8EFC45F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</a:t>
            </a:r>
            <a:r>
              <a:rPr lang="en-US" sz="2600" b="1" dirty="0">
                <a:solidFill>
                  <a:schemeClr val="accent6"/>
                </a:solidFill>
              </a:rPr>
              <a:t>The csv module</a:t>
            </a:r>
          </a:p>
        </p:txBody>
      </p:sp>
    </p:spTree>
    <p:extLst>
      <p:ext uri="{BB962C8B-B14F-4D97-AF65-F5344CB8AC3E}">
        <p14:creationId xmlns:p14="http://schemas.microsoft.com/office/powerpoint/2010/main" val="32164254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AAF5-6106-4D98-A7BA-F584C176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A00E6-E231-4887-9392-AD5E062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ways to access rows and columns of a Pandas DataFrame. </a:t>
            </a:r>
          </a:p>
          <a:p>
            <a:r>
              <a:rPr lang="en-US" dirty="0"/>
              <a:t>We will spend some time reviewing the most used options. </a:t>
            </a:r>
            <a:endParaRPr lang="en-CA" dirty="0"/>
          </a:p>
          <a:p>
            <a:r>
              <a:rPr lang="en-CA" b="1" dirty="0">
                <a:solidFill>
                  <a:schemeClr val="accent6"/>
                </a:solidFill>
              </a:rPr>
              <a:t>.loc[]</a:t>
            </a:r>
          </a:p>
          <a:p>
            <a:r>
              <a:rPr lang="en-CA" dirty="0">
                <a:solidFill>
                  <a:schemeClr val="accent6"/>
                </a:solidFill>
              </a:rPr>
              <a:t>Boolean Array Selection</a:t>
            </a:r>
            <a:endParaRPr lang="en-CA" b="1" dirty="0">
              <a:solidFill>
                <a:schemeClr val="accent6"/>
              </a:solidFill>
            </a:endParaRPr>
          </a:p>
          <a:p>
            <a:r>
              <a:rPr lang="en-CA" dirty="0">
                <a:solidFill>
                  <a:schemeClr val="accent6"/>
                </a:solidFill>
              </a:rPr>
              <a:t>.iloc[]</a:t>
            </a:r>
          </a:p>
        </p:txBody>
      </p:sp>
    </p:spTree>
    <p:extLst>
      <p:ext uri="{BB962C8B-B14F-4D97-AF65-F5344CB8AC3E}">
        <p14:creationId xmlns:p14="http://schemas.microsoft.com/office/powerpoint/2010/main" val="8325065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.loc[]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You can access rows and columns of a DataFrame by name using the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syntax.</a:t>
            </a:r>
          </a:p>
          <a:p>
            <a:r>
              <a:rPr lang="en-US" dirty="0">
                <a:solidFill>
                  <a:srgbClr val="FEFEFE"/>
                </a:solidFill>
              </a:rPr>
              <a:t>The syntax for </a:t>
            </a:r>
            <a:r>
              <a:rPr lang="en-US" b="1" dirty="0">
                <a:solidFill>
                  <a:schemeClr val="accent6"/>
                </a:solidFill>
              </a:rPr>
              <a:t>.loc[ ]</a:t>
            </a:r>
            <a:r>
              <a:rPr lang="en-US" dirty="0">
                <a:solidFill>
                  <a:srgbClr val="FEFEFE"/>
                </a:solidFill>
              </a:rPr>
              <a:t> is:</a:t>
            </a:r>
          </a:p>
          <a:p>
            <a:pPr lvl="1"/>
            <a:endParaRPr lang="en-US" dirty="0">
              <a:solidFill>
                <a:srgbClr val="FEFEFE"/>
              </a:solidFill>
            </a:endParaRPr>
          </a:p>
          <a:p>
            <a:pPr lvl="1"/>
            <a:r>
              <a:rPr lang="en-US" b="1" dirty="0">
                <a:solidFill>
                  <a:srgbClr val="FEFEFE"/>
                </a:solidFill>
              </a:rPr>
              <a:t>df</a:t>
            </a:r>
            <a:r>
              <a:rPr lang="en-US" b="1" dirty="0">
                <a:solidFill>
                  <a:schemeClr val="accent6"/>
                </a:solidFill>
              </a:rPr>
              <a:t>.loc[</a:t>
            </a:r>
            <a:r>
              <a:rPr lang="en-US" b="1" dirty="0">
                <a:solidFill>
                  <a:srgbClr val="FEFEFE"/>
                </a:solidFill>
              </a:rPr>
              <a:t>rows_list, column_list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8A11A8-0C30-4F70-B060-18B275C5E8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13" t="27477" r="879" b="18017"/>
          <a:stretch/>
        </p:blipFill>
        <p:spPr>
          <a:xfrm>
            <a:off x="6850224" y="552450"/>
            <a:ext cx="5281631" cy="550545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565A07E-9DF9-4199-B6E7-9A878EB181AE}"/>
              </a:ext>
            </a:extLst>
          </p:cNvPr>
          <p:cNvCxnSpPr>
            <a:cxnSpLocks/>
          </p:cNvCxnSpPr>
          <p:nvPr/>
        </p:nvCxnSpPr>
        <p:spPr>
          <a:xfrm>
            <a:off x="3400425" y="4419600"/>
            <a:ext cx="3524250" cy="4000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A38693D-2C49-40A8-AE2A-E1DB1F58A19C}"/>
              </a:ext>
            </a:extLst>
          </p:cNvPr>
          <p:cNvCxnSpPr>
            <a:cxnSpLocks/>
          </p:cNvCxnSpPr>
          <p:nvPr/>
        </p:nvCxnSpPr>
        <p:spPr>
          <a:xfrm>
            <a:off x="5162550" y="4419600"/>
            <a:ext cx="1762125" cy="13239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77077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.loc[]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You can access rows and columns of a DataFrame by name using the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syntax.</a:t>
            </a:r>
          </a:p>
          <a:p>
            <a:r>
              <a:rPr lang="en-US" dirty="0">
                <a:solidFill>
                  <a:srgbClr val="FEFEFE"/>
                </a:solidFill>
              </a:rPr>
              <a:t>The syntax for </a:t>
            </a:r>
            <a:r>
              <a:rPr lang="en-US" b="1" dirty="0">
                <a:solidFill>
                  <a:schemeClr val="accent6"/>
                </a:solidFill>
              </a:rPr>
              <a:t>.loc[ ]</a:t>
            </a:r>
            <a:r>
              <a:rPr lang="en-US" dirty="0">
                <a:solidFill>
                  <a:srgbClr val="FEFEFE"/>
                </a:solidFill>
              </a:rPr>
              <a:t> is:</a:t>
            </a:r>
          </a:p>
          <a:p>
            <a:pPr lvl="1"/>
            <a:endParaRPr lang="en-US" dirty="0">
              <a:solidFill>
                <a:srgbClr val="FEFEFE"/>
              </a:solidFill>
            </a:endParaRPr>
          </a:p>
          <a:p>
            <a:pPr lvl="1"/>
            <a:r>
              <a:rPr lang="en-US" b="1" dirty="0">
                <a:solidFill>
                  <a:srgbClr val="FEFEFE"/>
                </a:solidFill>
              </a:rPr>
              <a:t>df</a:t>
            </a:r>
            <a:r>
              <a:rPr lang="en-US" b="1" dirty="0">
                <a:solidFill>
                  <a:schemeClr val="accent6"/>
                </a:solidFill>
              </a:rPr>
              <a:t>.loc[</a:t>
            </a:r>
            <a:r>
              <a:rPr lang="en-US" b="1" dirty="0">
                <a:solidFill>
                  <a:srgbClr val="FEFEFE"/>
                </a:solidFill>
              </a:rPr>
              <a:t>rows_list, column_list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450569-2E7D-4103-8297-428EC1A66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66" t="27639" r="850" b="6687"/>
          <a:stretch/>
        </p:blipFill>
        <p:spPr>
          <a:xfrm>
            <a:off x="7045486" y="569475"/>
            <a:ext cx="4875051" cy="609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657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.loc[]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You can access rows and columns of a DataFrame by name using the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syntax.</a:t>
            </a:r>
          </a:p>
          <a:p>
            <a:r>
              <a:rPr lang="en-US" dirty="0">
                <a:solidFill>
                  <a:srgbClr val="FEFEFE"/>
                </a:solidFill>
              </a:rPr>
              <a:t>The syntax for </a:t>
            </a:r>
            <a:r>
              <a:rPr lang="en-US" b="1" dirty="0">
                <a:solidFill>
                  <a:schemeClr val="accent6"/>
                </a:solidFill>
              </a:rPr>
              <a:t>.loc[ ]</a:t>
            </a:r>
            <a:r>
              <a:rPr lang="en-US" dirty="0">
                <a:solidFill>
                  <a:srgbClr val="FEFEFE"/>
                </a:solidFill>
              </a:rPr>
              <a:t> is:</a:t>
            </a:r>
          </a:p>
          <a:p>
            <a:pPr lvl="1"/>
            <a:endParaRPr lang="en-US" dirty="0">
              <a:solidFill>
                <a:srgbClr val="FEFEFE"/>
              </a:solidFill>
            </a:endParaRPr>
          </a:p>
          <a:p>
            <a:pPr lvl="1"/>
            <a:r>
              <a:rPr lang="en-US" b="1" dirty="0">
                <a:solidFill>
                  <a:srgbClr val="FEFEFE"/>
                </a:solidFill>
              </a:rPr>
              <a:t>df</a:t>
            </a:r>
            <a:r>
              <a:rPr lang="en-US" b="1" dirty="0">
                <a:solidFill>
                  <a:schemeClr val="accent6"/>
                </a:solidFill>
              </a:rPr>
              <a:t>.loc[</a:t>
            </a:r>
            <a:r>
              <a:rPr lang="en-US" b="1" dirty="0">
                <a:solidFill>
                  <a:srgbClr val="FEFEFE"/>
                </a:solidFill>
              </a:rPr>
              <a:t>rows_list, column_list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</a:p>
          <a:p>
            <a:pPr lvl="1"/>
            <a:endParaRPr lang="en-US" b="1" dirty="0">
              <a:solidFill>
                <a:schemeClr val="accent6"/>
              </a:solidFill>
            </a:endParaRPr>
          </a:p>
          <a:p>
            <a:r>
              <a:rPr lang="en-US" b="1" dirty="0">
                <a:solidFill>
                  <a:schemeClr val="accent6"/>
                </a:solidFill>
              </a:rPr>
              <a:t>Range Slicing </a:t>
            </a:r>
            <a:r>
              <a:rPr lang="en-US" b="1" dirty="0">
                <a:solidFill>
                  <a:schemeClr val="accent2"/>
                </a:solidFill>
              </a:rPr>
              <a:t>[0:10] </a:t>
            </a:r>
            <a:r>
              <a:rPr lang="en-US" dirty="0">
                <a:solidFill>
                  <a:srgbClr val="FEFEFE"/>
                </a:solidFill>
              </a:rPr>
              <a:t>works with </a:t>
            </a:r>
            <a:r>
              <a:rPr lang="en-US" b="1" dirty="0">
                <a:solidFill>
                  <a:schemeClr val="accent6"/>
                </a:solidFill>
              </a:rPr>
              <a:t>.loc[] </a:t>
            </a:r>
            <a:r>
              <a:rPr lang="en-US" dirty="0">
                <a:solidFill>
                  <a:srgbClr val="FEFEFE"/>
                </a:solidFill>
              </a:rPr>
              <a:t>but only when the index is monotonic increasing or decreasing.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C6FFC8-4FAD-4BBC-BAC6-969000D77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13" t="27477" r="879" b="36028"/>
          <a:stretch/>
        </p:blipFill>
        <p:spPr>
          <a:xfrm>
            <a:off x="6850224" y="552450"/>
            <a:ext cx="5281631" cy="36861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DC3711-163D-481D-9107-3BD192F24515}"/>
              </a:ext>
            </a:extLst>
          </p:cNvPr>
          <p:cNvSpPr txBox="1"/>
          <p:nvPr/>
        </p:nvSpPr>
        <p:spPr>
          <a:xfrm>
            <a:off x="6850223" y="4413689"/>
            <a:ext cx="5281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solidFill>
                  <a:schemeClr val="accent3"/>
                </a:solidFill>
              </a:rPr>
              <a:t>Will it work for elections_sample</a:t>
            </a:r>
            <a:r>
              <a:rPr lang="en-CA" sz="2400" b="1" dirty="0">
                <a:solidFill>
                  <a:schemeClr val="accent6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4612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.loc[]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You can access rows and columns of a DataFrame by name using the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syntax.</a:t>
            </a:r>
          </a:p>
          <a:p>
            <a:r>
              <a:rPr lang="en-US" dirty="0">
                <a:solidFill>
                  <a:srgbClr val="FEFEFE"/>
                </a:solidFill>
              </a:rPr>
              <a:t>The syntax for </a:t>
            </a:r>
            <a:r>
              <a:rPr lang="en-US" b="1" dirty="0">
                <a:solidFill>
                  <a:schemeClr val="accent6"/>
                </a:solidFill>
              </a:rPr>
              <a:t>.loc[ ]</a:t>
            </a:r>
            <a:r>
              <a:rPr lang="en-US" dirty="0">
                <a:solidFill>
                  <a:srgbClr val="FEFEFE"/>
                </a:solidFill>
              </a:rPr>
              <a:t> is:</a:t>
            </a:r>
          </a:p>
          <a:p>
            <a:pPr lvl="1"/>
            <a:endParaRPr lang="en-US" dirty="0">
              <a:solidFill>
                <a:srgbClr val="FEFEFE"/>
              </a:solidFill>
            </a:endParaRPr>
          </a:p>
          <a:p>
            <a:pPr lvl="1"/>
            <a:r>
              <a:rPr lang="en-US" b="1" dirty="0">
                <a:solidFill>
                  <a:srgbClr val="FEFEFE"/>
                </a:solidFill>
              </a:rPr>
              <a:t>df</a:t>
            </a:r>
            <a:r>
              <a:rPr lang="en-US" b="1" dirty="0">
                <a:solidFill>
                  <a:schemeClr val="accent6"/>
                </a:solidFill>
              </a:rPr>
              <a:t>.loc[</a:t>
            </a:r>
            <a:r>
              <a:rPr lang="en-US" b="1" dirty="0">
                <a:solidFill>
                  <a:srgbClr val="FEFEFE"/>
                </a:solidFill>
              </a:rPr>
              <a:t>rows_list, column_list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</a:p>
          <a:p>
            <a:pPr lvl="1"/>
            <a:endParaRPr lang="en-US" b="1" dirty="0">
              <a:solidFill>
                <a:schemeClr val="accent6"/>
              </a:solidFill>
            </a:endParaRPr>
          </a:p>
          <a:p>
            <a:r>
              <a:rPr lang="en-US" b="1" dirty="0">
                <a:solidFill>
                  <a:schemeClr val="accent6"/>
                </a:solidFill>
              </a:rPr>
              <a:t>Range Slicing </a:t>
            </a:r>
            <a:r>
              <a:rPr lang="en-US" b="1" dirty="0">
                <a:solidFill>
                  <a:schemeClr val="accent2"/>
                </a:solidFill>
              </a:rPr>
              <a:t>[0:10] </a:t>
            </a:r>
            <a:r>
              <a:rPr lang="en-US" dirty="0">
                <a:solidFill>
                  <a:srgbClr val="FEFEFE"/>
                </a:solidFill>
              </a:rPr>
              <a:t>works with </a:t>
            </a:r>
            <a:r>
              <a:rPr lang="en-US" b="1" dirty="0">
                <a:solidFill>
                  <a:schemeClr val="accent6"/>
                </a:solidFill>
              </a:rPr>
              <a:t>.loc[] </a:t>
            </a:r>
            <a:r>
              <a:rPr lang="en-US" dirty="0">
                <a:solidFill>
                  <a:srgbClr val="FEFEFE"/>
                </a:solidFill>
              </a:rPr>
              <a:t>but only when the index is monotonic increasing or decreasing.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C6FFC8-4FAD-4BBC-BAC6-969000D77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13" t="27477" r="879" b="36028"/>
          <a:stretch/>
        </p:blipFill>
        <p:spPr>
          <a:xfrm>
            <a:off x="6850224" y="552450"/>
            <a:ext cx="5281631" cy="36861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9AAB1E-D28F-4DB0-8CEA-A2CC1286B551}"/>
              </a:ext>
            </a:extLst>
          </p:cNvPr>
          <p:cNvSpPr txBox="1"/>
          <p:nvPr/>
        </p:nvSpPr>
        <p:spPr>
          <a:xfrm>
            <a:off x="6850223" y="4413689"/>
            <a:ext cx="5281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solidFill>
                  <a:schemeClr val="accent3"/>
                </a:solidFill>
              </a:rPr>
              <a:t>Will it work for elections_sample</a:t>
            </a:r>
            <a:r>
              <a:rPr lang="en-CA" sz="2400" b="1" dirty="0">
                <a:solidFill>
                  <a:schemeClr val="accent6"/>
                </a:solidFill>
              </a:rPr>
              <a:t>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487CD6-0113-4119-8F92-03E5884F6B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366" t="46153" r="2221" b="42323"/>
          <a:stretch/>
        </p:blipFill>
        <p:spPr>
          <a:xfrm>
            <a:off x="6850223" y="5068652"/>
            <a:ext cx="5212747" cy="133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71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.loc[]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You can access rows and columns of a DataFrame by name using the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syntax.</a:t>
            </a:r>
          </a:p>
          <a:p>
            <a:r>
              <a:rPr lang="en-US" dirty="0">
                <a:solidFill>
                  <a:srgbClr val="FEFEFE"/>
                </a:solidFill>
              </a:rPr>
              <a:t>The syntax for </a:t>
            </a:r>
            <a:r>
              <a:rPr lang="en-US" b="1" dirty="0">
                <a:solidFill>
                  <a:schemeClr val="accent6"/>
                </a:solidFill>
              </a:rPr>
              <a:t>.loc[ ]</a:t>
            </a:r>
            <a:r>
              <a:rPr lang="en-US" dirty="0">
                <a:solidFill>
                  <a:srgbClr val="FEFEFE"/>
                </a:solidFill>
              </a:rPr>
              <a:t> is:</a:t>
            </a:r>
          </a:p>
          <a:p>
            <a:pPr lvl="1"/>
            <a:endParaRPr lang="en-US" dirty="0">
              <a:solidFill>
                <a:srgbClr val="FEFEFE"/>
              </a:solidFill>
            </a:endParaRPr>
          </a:p>
          <a:p>
            <a:pPr lvl="1"/>
            <a:r>
              <a:rPr lang="en-US" b="1" dirty="0">
                <a:solidFill>
                  <a:srgbClr val="FEFEFE"/>
                </a:solidFill>
              </a:rPr>
              <a:t>df</a:t>
            </a:r>
            <a:r>
              <a:rPr lang="en-US" b="1" dirty="0">
                <a:solidFill>
                  <a:schemeClr val="accent6"/>
                </a:solidFill>
              </a:rPr>
              <a:t>.loc[</a:t>
            </a:r>
            <a:r>
              <a:rPr lang="en-US" b="1" dirty="0">
                <a:solidFill>
                  <a:srgbClr val="FEFEFE"/>
                </a:solidFill>
              </a:rPr>
              <a:t>rows_list, column_list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</a:p>
          <a:p>
            <a:endParaRPr lang="en-US" dirty="0">
              <a:solidFill>
                <a:srgbClr val="FEFEFE"/>
              </a:solidFill>
            </a:endParaRPr>
          </a:p>
          <a:p>
            <a:r>
              <a:rPr lang="en-US" dirty="0">
                <a:solidFill>
                  <a:srgbClr val="FEFEFE"/>
                </a:solidFill>
              </a:rPr>
              <a:t>If you give </a:t>
            </a:r>
            <a:r>
              <a:rPr lang="en-US" b="1" dirty="0">
                <a:solidFill>
                  <a:schemeClr val="accent6"/>
                </a:solidFill>
              </a:rPr>
              <a:t>.loc[] </a:t>
            </a:r>
            <a:r>
              <a:rPr lang="en-US" dirty="0">
                <a:solidFill>
                  <a:srgbClr val="FEFEFE"/>
                </a:solidFill>
              </a:rPr>
              <a:t>single scalar arguments for the requested rows and columns, you get back just a single value.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F71E76-9025-47DA-B1AD-88A1C41DAD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83" t="65069" r="5229" b="27639"/>
          <a:stretch/>
        </p:blipFill>
        <p:spPr>
          <a:xfrm>
            <a:off x="6926424" y="624004"/>
            <a:ext cx="5065551" cy="95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5318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AAF5-6106-4D98-A7BA-F584C176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A00E6-E231-4887-9392-AD5E062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ways to access rows and columns of a Pandas DataFrame. </a:t>
            </a:r>
          </a:p>
          <a:p>
            <a:r>
              <a:rPr lang="en-US" dirty="0"/>
              <a:t>We will spend some time reviewing the most used options. </a:t>
            </a:r>
            <a:endParaRPr lang="en-CA" dirty="0"/>
          </a:p>
          <a:p>
            <a:r>
              <a:rPr lang="en-CA" dirty="0">
                <a:solidFill>
                  <a:schemeClr val="accent6"/>
                </a:solidFill>
              </a:rPr>
              <a:t>.loc[]</a:t>
            </a:r>
          </a:p>
          <a:p>
            <a:r>
              <a:rPr lang="en-CA" b="1" dirty="0">
                <a:solidFill>
                  <a:schemeClr val="accent6"/>
                </a:solidFill>
              </a:rPr>
              <a:t>Boolean Array Selection</a:t>
            </a:r>
          </a:p>
          <a:p>
            <a:r>
              <a:rPr lang="en-CA" dirty="0">
                <a:solidFill>
                  <a:schemeClr val="accent6"/>
                </a:solidFill>
              </a:rPr>
              <a:t>.iloc[]</a:t>
            </a:r>
          </a:p>
        </p:txBody>
      </p:sp>
    </p:spTree>
    <p:extLst>
      <p:ext uri="{BB962C8B-B14F-4D97-AF65-F5344CB8AC3E}">
        <p14:creationId xmlns:p14="http://schemas.microsoft.com/office/powerpoint/2010/main" val="19147059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– </a:t>
            </a:r>
            <a:r>
              <a:rPr lang="en-CA" sz="2400" b="1" dirty="0">
                <a:solidFill>
                  <a:schemeClr val="accent6"/>
                </a:solidFill>
              </a:rPr>
              <a:t>Boolean Array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b="1" dirty="0">
                <a:solidFill>
                  <a:schemeClr val="accent6"/>
                </a:solidFill>
              </a:rPr>
              <a:t>[ ] </a:t>
            </a:r>
            <a:r>
              <a:rPr lang="en-US" dirty="0">
                <a:solidFill>
                  <a:srgbClr val="FEFEFE"/>
                </a:solidFill>
              </a:rPr>
              <a:t>and </a:t>
            </a:r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support arrays of Booleans as an input. </a:t>
            </a:r>
          </a:p>
          <a:p>
            <a:r>
              <a:rPr lang="en-US" dirty="0">
                <a:solidFill>
                  <a:srgbClr val="FEFEFE"/>
                </a:solidFill>
              </a:rPr>
              <a:t>In this case, the array must be exactly as long as the number of rows or columns. </a:t>
            </a:r>
          </a:p>
          <a:p>
            <a:r>
              <a:rPr lang="en-US" dirty="0">
                <a:solidFill>
                  <a:srgbClr val="FEFEFE"/>
                </a:solidFill>
              </a:rPr>
              <a:t>The result is a filtered version of the DataFrame, where only rows corresponding to True appear.</a:t>
            </a:r>
          </a:p>
          <a:p>
            <a:r>
              <a:rPr lang="en-US" dirty="0">
                <a:solidFill>
                  <a:srgbClr val="FEFEFE"/>
                </a:solidFill>
              </a:rPr>
              <a:t>This functionality is similar to </a:t>
            </a:r>
            <a:r>
              <a:rPr lang="en-US" dirty="0">
                <a:solidFill>
                  <a:schemeClr val="accent6"/>
                </a:solidFill>
              </a:rPr>
              <a:t>WHERE</a:t>
            </a:r>
            <a:r>
              <a:rPr lang="en-US" dirty="0">
                <a:solidFill>
                  <a:srgbClr val="FEFEFE"/>
                </a:solidFill>
              </a:rPr>
              <a:t> in SQL.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C4F137-AF7D-42DE-B05C-920EEAE44F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66" t="30256" r="860" b="10686"/>
          <a:stretch/>
        </p:blipFill>
        <p:spPr>
          <a:xfrm>
            <a:off x="6850224" y="605575"/>
            <a:ext cx="5256051" cy="59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895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– </a:t>
            </a:r>
            <a:r>
              <a:rPr lang="en-CA" sz="2400" b="1" dirty="0">
                <a:solidFill>
                  <a:schemeClr val="accent6"/>
                </a:solidFill>
              </a:rPr>
              <a:t>Boolean Array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b="1" dirty="0">
                <a:solidFill>
                  <a:schemeClr val="accent6"/>
                </a:solidFill>
              </a:rPr>
              <a:t>.loc[ ] </a:t>
            </a:r>
            <a:r>
              <a:rPr lang="en-US" dirty="0">
                <a:solidFill>
                  <a:srgbClr val="FEFEFE"/>
                </a:solidFill>
              </a:rPr>
              <a:t>supports arrays of Booleans as an input. </a:t>
            </a:r>
          </a:p>
          <a:p>
            <a:r>
              <a:rPr lang="en-US" dirty="0">
                <a:solidFill>
                  <a:srgbClr val="FEFEFE"/>
                </a:solidFill>
              </a:rPr>
              <a:t>In this case, the array must be exactly as long as the number of rows or columns. </a:t>
            </a:r>
          </a:p>
          <a:p>
            <a:r>
              <a:rPr lang="en-US" dirty="0">
                <a:solidFill>
                  <a:srgbClr val="FEFEFE"/>
                </a:solidFill>
              </a:rPr>
              <a:t>The result is a filtered version of the DataFrame, where only rows corresponding to True appear.</a:t>
            </a:r>
          </a:p>
          <a:p>
            <a:r>
              <a:rPr lang="en-US" dirty="0">
                <a:solidFill>
                  <a:srgbClr val="FEFEFE"/>
                </a:solidFill>
              </a:rPr>
              <a:t>This functionality is similar to </a:t>
            </a:r>
            <a:r>
              <a:rPr lang="en-US" dirty="0">
                <a:solidFill>
                  <a:schemeClr val="accent6"/>
                </a:solidFill>
              </a:rPr>
              <a:t>WHERE</a:t>
            </a:r>
            <a:r>
              <a:rPr lang="en-US" dirty="0">
                <a:solidFill>
                  <a:srgbClr val="FEFEFE"/>
                </a:solidFill>
              </a:rPr>
              <a:t> in SQL.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BE6EE2-4A70-4778-8BCD-42E6B965F8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75" t="22292" r="782" b="17674"/>
          <a:stretch/>
        </p:blipFill>
        <p:spPr>
          <a:xfrm>
            <a:off x="6867525" y="513461"/>
            <a:ext cx="5286376" cy="602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367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– </a:t>
            </a:r>
            <a:r>
              <a:rPr lang="en-CA" sz="2400" b="1" dirty="0">
                <a:solidFill>
                  <a:schemeClr val="accent6"/>
                </a:solidFill>
              </a:rPr>
              <a:t>Boolean Array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One very common task in Data Science is filtering. </a:t>
            </a:r>
          </a:p>
          <a:p>
            <a:r>
              <a:rPr lang="en-US" dirty="0">
                <a:solidFill>
                  <a:srgbClr val="FEFEFE"/>
                </a:solidFill>
              </a:rPr>
              <a:t>Boolean Array Selection is one way to achieve this in Pandas. </a:t>
            </a:r>
          </a:p>
          <a:p>
            <a:r>
              <a:rPr lang="en-US" dirty="0">
                <a:solidFill>
                  <a:srgbClr val="FEFEFE"/>
                </a:solidFill>
              </a:rPr>
              <a:t>We start by observing logical operators like the equality operator </a:t>
            </a:r>
            <a:r>
              <a:rPr lang="en-US" b="1" dirty="0">
                <a:solidFill>
                  <a:schemeClr val="accent6"/>
                </a:solidFill>
              </a:rPr>
              <a:t>==</a:t>
            </a:r>
            <a:r>
              <a:rPr lang="en-US" dirty="0">
                <a:solidFill>
                  <a:srgbClr val="FEFEFE"/>
                </a:solidFill>
              </a:rPr>
              <a:t> can be applied to Pandas Series data to generate a Boolean array. </a:t>
            </a:r>
          </a:p>
          <a:p>
            <a:r>
              <a:rPr lang="en-US" dirty="0">
                <a:solidFill>
                  <a:srgbClr val="FEFEFE"/>
                </a:solidFill>
              </a:rPr>
              <a:t>For example, we can compare the Result column to the String ‘win’.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243E44-941F-45F4-9C0F-7C3897F5AE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647" t="22684" r="2137" b="5285"/>
          <a:stretch/>
        </p:blipFill>
        <p:spPr>
          <a:xfrm>
            <a:off x="6866271" y="573081"/>
            <a:ext cx="5264121" cy="574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78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/>
              <a:t>Pandas</a:t>
            </a:r>
            <a:r>
              <a:rPr lang="en-CA" b="1" dirty="0">
                <a:solidFill>
                  <a:srgbClr val="00FF00"/>
                </a:solidFill>
              </a:rPr>
              <a:t>.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What is Pandas</a:t>
            </a:r>
            <a:r>
              <a:rPr lang="en-CA" dirty="0">
                <a:solidFill>
                  <a:schemeClr val="accent6"/>
                </a:solidFill>
              </a:rPr>
              <a:t>?</a:t>
            </a: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23216CF-C9CE-4574-9FE2-45D8250EC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37DB4F-1957-4B3D-8061-586ACB4A4300}"/>
              </a:ext>
            </a:extLst>
          </p:cNvPr>
          <p:cNvSpPr/>
          <p:nvPr/>
        </p:nvSpPr>
        <p:spPr>
          <a:xfrm>
            <a:off x="5473613" y="494410"/>
            <a:ext cx="6718387" cy="6236754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2692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– </a:t>
            </a:r>
            <a:r>
              <a:rPr lang="en-CA" sz="2400" b="1" dirty="0">
                <a:solidFill>
                  <a:schemeClr val="accent6"/>
                </a:solidFill>
              </a:rPr>
              <a:t>Boolean Array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EFEFE"/>
                </a:solidFill>
              </a:rPr>
              <a:t>The output of the logical operator applied to the Series is another Series with the same name and index, but of datatype Boolean. </a:t>
            </a:r>
          </a:p>
          <a:p>
            <a:r>
              <a:rPr lang="en-US" dirty="0">
                <a:solidFill>
                  <a:srgbClr val="FEFEFE"/>
                </a:solidFill>
              </a:rPr>
              <a:t>The entry at row </a:t>
            </a:r>
            <a:r>
              <a:rPr lang="en-US" b="1" i="1" dirty="0">
                <a:solidFill>
                  <a:schemeClr val="accent6"/>
                </a:solidFill>
              </a:rPr>
              <a:t>i</a:t>
            </a:r>
            <a:r>
              <a:rPr lang="en-US" dirty="0">
                <a:solidFill>
                  <a:srgbClr val="FEFEFE"/>
                </a:solidFill>
              </a:rPr>
              <a:t> represents the result of the application of that operator to the entry of the original Series at row </a:t>
            </a:r>
            <a:r>
              <a:rPr lang="en-US" b="1" i="1" dirty="0">
                <a:solidFill>
                  <a:schemeClr val="accent6"/>
                </a:solidFill>
              </a:rPr>
              <a:t>i</a:t>
            </a:r>
            <a:r>
              <a:rPr lang="en-US" dirty="0">
                <a:solidFill>
                  <a:srgbClr val="FEFEFE"/>
                </a:solidFill>
              </a:rPr>
              <a:t>.</a:t>
            </a:r>
          </a:p>
          <a:p>
            <a:r>
              <a:rPr lang="en-US" dirty="0">
                <a:solidFill>
                  <a:srgbClr val="FEFEFE"/>
                </a:solidFill>
              </a:rPr>
              <a:t>Such a Boolean Series can be used as an argument to the </a:t>
            </a:r>
            <a:r>
              <a:rPr lang="en-US" b="1" dirty="0">
                <a:solidFill>
                  <a:schemeClr val="accent6"/>
                </a:solidFill>
              </a:rPr>
              <a:t>[ ] </a:t>
            </a:r>
            <a:r>
              <a:rPr lang="en-US" dirty="0">
                <a:solidFill>
                  <a:srgbClr val="FEFEFE"/>
                </a:solidFill>
              </a:rPr>
              <a:t>operator.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F0B340-F423-4E27-9F22-6D89C68FAA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534" t="21578" r="824" b="41836"/>
          <a:stretch/>
        </p:blipFill>
        <p:spPr>
          <a:xfrm>
            <a:off x="6803208" y="558299"/>
            <a:ext cx="4941624" cy="329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3073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– </a:t>
            </a:r>
            <a:r>
              <a:rPr lang="en-CA" sz="2400" b="1" dirty="0">
                <a:solidFill>
                  <a:schemeClr val="accent6"/>
                </a:solidFill>
              </a:rPr>
              <a:t>Boolean Array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EFEFE"/>
                </a:solidFill>
              </a:rPr>
              <a:t>We can select multiple criteria by creating multiple Boolean Series and combining them using the </a:t>
            </a:r>
            <a:r>
              <a:rPr lang="en-US" b="1" dirty="0">
                <a:solidFill>
                  <a:schemeClr val="accent6"/>
                </a:solidFill>
              </a:rPr>
              <a:t>&amp;</a:t>
            </a:r>
            <a:r>
              <a:rPr lang="en-US" dirty="0">
                <a:solidFill>
                  <a:srgbClr val="FEFEFE"/>
                </a:solidFill>
              </a:rPr>
              <a:t> operator.</a:t>
            </a:r>
          </a:p>
          <a:p>
            <a:r>
              <a:rPr lang="en-US" dirty="0">
                <a:solidFill>
                  <a:srgbClr val="FEFEFE"/>
                </a:solidFill>
              </a:rPr>
              <a:t>Using the logical negation </a:t>
            </a:r>
            <a:r>
              <a:rPr lang="en-US" dirty="0">
                <a:solidFill>
                  <a:schemeClr val="accent6"/>
                </a:solidFill>
              </a:rPr>
              <a:t>~</a:t>
            </a:r>
            <a:r>
              <a:rPr lang="en-US" dirty="0">
                <a:solidFill>
                  <a:srgbClr val="FEFEFE"/>
                </a:solidFill>
              </a:rPr>
              <a:t> operator, which means Not.</a:t>
            </a:r>
          </a:p>
          <a:p>
            <a:r>
              <a:rPr lang="en-US" dirty="0">
                <a:solidFill>
                  <a:schemeClr val="accent6"/>
                </a:solidFill>
              </a:rPr>
              <a:t>~</a:t>
            </a:r>
            <a:r>
              <a:rPr lang="en-US" dirty="0">
                <a:solidFill>
                  <a:srgbClr val="FEFEFE"/>
                </a:solidFill>
              </a:rPr>
              <a:t>(elections['%'] &lt; 50)</a:t>
            </a:r>
          </a:p>
          <a:p>
            <a:r>
              <a:rPr lang="en-US" dirty="0">
                <a:solidFill>
                  <a:srgbClr val="FEFEFE"/>
                </a:solidFill>
              </a:rPr>
              <a:t>You can also use the </a:t>
            </a:r>
            <a:r>
              <a:rPr lang="en-US" b="1" dirty="0">
                <a:solidFill>
                  <a:schemeClr val="accent6"/>
                </a:solidFill>
              </a:rPr>
              <a:t>|</a:t>
            </a:r>
            <a:r>
              <a:rPr lang="en-US" dirty="0">
                <a:solidFill>
                  <a:srgbClr val="FEFEFE"/>
                </a:solidFill>
              </a:rPr>
              <a:t> operator, which mean Or.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F0B340-F423-4E27-9F22-6D89C68FAA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534" t="21578" r="824" b="10531"/>
          <a:stretch/>
        </p:blipFill>
        <p:spPr>
          <a:xfrm>
            <a:off x="6803208" y="558299"/>
            <a:ext cx="4941624" cy="611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2857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AAF5-6106-4D98-A7BA-F584C176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A00E6-E231-4887-9392-AD5E062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ways to access rows and columns of a Pandas DataFrame. </a:t>
            </a:r>
          </a:p>
          <a:p>
            <a:r>
              <a:rPr lang="en-US" dirty="0"/>
              <a:t>We will spend some time reviewing the most used options. </a:t>
            </a:r>
            <a:endParaRPr lang="en-CA" dirty="0"/>
          </a:p>
          <a:p>
            <a:r>
              <a:rPr lang="en-CA" dirty="0">
                <a:solidFill>
                  <a:schemeClr val="accent6"/>
                </a:solidFill>
              </a:rPr>
              <a:t>[]</a:t>
            </a:r>
          </a:p>
          <a:p>
            <a:r>
              <a:rPr lang="en-CA" dirty="0">
                <a:solidFill>
                  <a:schemeClr val="accent6"/>
                </a:solidFill>
              </a:rPr>
              <a:t>.loc[]</a:t>
            </a:r>
          </a:p>
          <a:p>
            <a:r>
              <a:rPr lang="en-CA" dirty="0">
                <a:solidFill>
                  <a:schemeClr val="accent6"/>
                </a:solidFill>
              </a:rPr>
              <a:t>Boolean Array Selection</a:t>
            </a:r>
          </a:p>
          <a:p>
            <a:r>
              <a:rPr lang="en-CA" b="1" dirty="0">
                <a:solidFill>
                  <a:schemeClr val="accent6"/>
                </a:solidFill>
              </a:rPr>
              <a:t>.iloc[]</a:t>
            </a:r>
          </a:p>
        </p:txBody>
      </p:sp>
    </p:spTree>
    <p:extLst>
      <p:ext uri="{BB962C8B-B14F-4D97-AF65-F5344CB8AC3E}">
        <p14:creationId xmlns:p14="http://schemas.microsoft.com/office/powerpoint/2010/main" val="31250392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 - </a:t>
            </a:r>
            <a:r>
              <a:rPr lang="en-CA" b="1" dirty="0">
                <a:solidFill>
                  <a:schemeClr val="accent6"/>
                </a:solidFill>
              </a:rPr>
              <a:t>.iloc()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b="1" dirty="0">
                <a:solidFill>
                  <a:schemeClr val="accent6"/>
                </a:solidFill>
              </a:rPr>
              <a:t>.loc</a:t>
            </a:r>
            <a:r>
              <a:rPr lang="en-US" dirty="0">
                <a:solidFill>
                  <a:srgbClr val="FEFEFE"/>
                </a:solidFill>
              </a:rPr>
              <a:t>'s cousin </a:t>
            </a:r>
            <a:r>
              <a:rPr lang="en-US" b="1" dirty="0">
                <a:solidFill>
                  <a:schemeClr val="accent6"/>
                </a:solidFill>
              </a:rPr>
              <a:t>iloc</a:t>
            </a:r>
            <a:r>
              <a:rPr lang="en-US" dirty="0">
                <a:solidFill>
                  <a:srgbClr val="FEFEFE"/>
                </a:solidFill>
              </a:rPr>
              <a:t> is very similar, but is used to access based on numerical position instead of label. </a:t>
            </a:r>
          </a:p>
          <a:p>
            <a:r>
              <a:rPr lang="en-US" dirty="0">
                <a:solidFill>
                  <a:srgbClr val="FEFEFE"/>
                </a:solidFill>
              </a:rPr>
              <a:t>For example, to access to the first 3 rows and first 3 columns of a table, we can use </a:t>
            </a:r>
            <a:r>
              <a:rPr lang="en-US" b="1" dirty="0">
                <a:solidFill>
                  <a:schemeClr val="accent6"/>
                </a:solidFill>
              </a:rPr>
              <a:t>.iloc[</a:t>
            </a:r>
            <a:r>
              <a:rPr lang="en-US" dirty="0">
                <a:solidFill>
                  <a:srgbClr val="FEFEFE"/>
                </a:solidFill>
              </a:rPr>
              <a:t>0:3, 0:3</a:t>
            </a:r>
            <a:r>
              <a:rPr lang="en-US" b="1" dirty="0">
                <a:solidFill>
                  <a:schemeClr val="accent6"/>
                </a:solidFill>
              </a:rPr>
              <a:t>]</a:t>
            </a:r>
            <a:r>
              <a:rPr lang="en-US" dirty="0">
                <a:solidFill>
                  <a:srgbClr val="FEFEFE"/>
                </a:solidFill>
              </a:rPr>
              <a:t>.</a:t>
            </a:r>
          </a:p>
          <a:p>
            <a:r>
              <a:rPr lang="en-US" dirty="0">
                <a:solidFill>
                  <a:srgbClr val="FEFEFE"/>
                </a:solidFill>
              </a:rPr>
              <a:t>.iloc slicing is exclusive, just like standard Python slicing of numerical values.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CC4B43-E8CB-44AA-8E7F-2D03010142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642" t="19592" r="825" b="14136"/>
          <a:stretch/>
        </p:blipFill>
        <p:spPr>
          <a:xfrm>
            <a:off x="6828815" y="570768"/>
            <a:ext cx="5009747" cy="60861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4A8E7F-EC6C-21FF-FC57-437B0DE536BD}"/>
              </a:ext>
            </a:extLst>
          </p:cNvPr>
          <p:cNvSpPr txBox="1"/>
          <p:nvPr/>
        </p:nvSpPr>
        <p:spPr>
          <a:xfrm>
            <a:off x="7521677" y="873104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0DED7B-E7FC-B450-4D09-6350DE227D83}"/>
              </a:ext>
            </a:extLst>
          </p:cNvPr>
          <p:cNvSpPr txBox="1"/>
          <p:nvPr/>
        </p:nvSpPr>
        <p:spPr>
          <a:xfrm>
            <a:off x="8206243" y="873103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EE240-8846-3DFB-F002-7B6A54AEF9E3}"/>
              </a:ext>
            </a:extLst>
          </p:cNvPr>
          <p:cNvSpPr txBox="1"/>
          <p:nvPr/>
        </p:nvSpPr>
        <p:spPr>
          <a:xfrm>
            <a:off x="8628600" y="873102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FB1EAB-487D-B4C2-8007-50025B698867}"/>
              </a:ext>
            </a:extLst>
          </p:cNvPr>
          <p:cNvSpPr txBox="1"/>
          <p:nvPr/>
        </p:nvSpPr>
        <p:spPr>
          <a:xfrm>
            <a:off x="8951826" y="873101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E340D9-02E5-0E04-858B-6632CA0F14AE}"/>
              </a:ext>
            </a:extLst>
          </p:cNvPr>
          <p:cNvSpPr txBox="1"/>
          <p:nvPr/>
        </p:nvSpPr>
        <p:spPr>
          <a:xfrm>
            <a:off x="9432267" y="873100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5E1985-E785-02FC-40DD-B3F2AE73998C}"/>
              </a:ext>
            </a:extLst>
          </p:cNvPr>
          <p:cNvSpPr txBox="1"/>
          <p:nvPr/>
        </p:nvSpPr>
        <p:spPr>
          <a:xfrm>
            <a:off x="6714681" y="1294333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F5E43A-524A-8F1D-69F8-8C6293AD4734}"/>
              </a:ext>
            </a:extLst>
          </p:cNvPr>
          <p:cNvSpPr txBox="1"/>
          <p:nvPr/>
        </p:nvSpPr>
        <p:spPr>
          <a:xfrm>
            <a:off x="6714681" y="1534509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BA7924-A88D-F8C5-7EED-AC0849A117E2}"/>
              </a:ext>
            </a:extLst>
          </p:cNvPr>
          <p:cNvSpPr txBox="1"/>
          <p:nvPr/>
        </p:nvSpPr>
        <p:spPr>
          <a:xfrm>
            <a:off x="6714681" y="1785662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E8585D-7C3D-ABF5-552D-4A1C41B8F7F5}"/>
              </a:ext>
            </a:extLst>
          </p:cNvPr>
          <p:cNvSpPr txBox="1"/>
          <p:nvPr/>
        </p:nvSpPr>
        <p:spPr>
          <a:xfrm>
            <a:off x="6714681" y="2025838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012F4B-051C-8A7D-6FDF-FC7DC953D4B6}"/>
              </a:ext>
            </a:extLst>
          </p:cNvPr>
          <p:cNvSpPr txBox="1"/>
          <p:nvPr/>
        </p:nvSpPr>
        <p:spPr>
          <a:xfrm>
            <a:off x="6714681" y="2276991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397790-1EC6-0EBF-CDDC-C645B0AA88E6}"/>
              </a:ext>
            </a:extLst>
          </p:cNvPr>
          <p:cNvSpPr txBox="1"/>
          <p:nvPr/>
        </p:nvSpPr>
        <p:spPr>
          <a:xfrm>
            <a:off x="6714681" y="2517167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1422105-CA32-A961-FE79-C3A5D9D415E6}"/>
              </a:ext>
            </a:extLst>
          </p:cNvPr>
          <p:cNvSpPr txBox="1"/>
          <p:nvPr/>
        </p:nvSpPr>
        <p:spPr>
          <a:xfrm>
            <a:off x="6714681" y="2768320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9EF667-1CB8-69D5-4912-476998766A9D}"/>
              </a:ext>
            </a:extLst>
          </p:cNvPr>
          <p:cNvSpPr txBox="1"/>
          <p:nvPr/>
        </p:nvSpPr>
        <p:spPr>
          <a:xfrm>
            <a:off x="6714681" y="3030140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0A206C-DF77-0A0D-B42B-2E67BA8C3DE4}"/>
              </a:ext>
            </a:extLst>
          </p:cNvPr>
          <p:cNvSpPr txBox="1"/>
          <p:nvPr/>
        </p:nvSpPr>
        <p:spPr>
          <a:xfrm>
            <a:off x="6714681" y="3275111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3D2E1B-6D45-87F4-2347-EDB29979BD3E}"/>
              </a:ext>
            </a:extLst>
          </p:cNvPr>
          <p:cNvSpPr txBox="1"/>
          <p:nvPr/>
        </p:nvSpPr>
        <p:spPr>
          <a:xfrm>
            <a:off x="6714681" y="3525133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</a:rPr>
              <a:t>9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38A2527-C5BC-596E-9942-019834861071}"/>
              </a:ext>
            </a:extLst>
          </p:cNvPr>
          <p:cNvCxnSpPr/>
          <p:nvPr/>
        </p:nvCxnSpPr>
        <p:spPr>
          <a:xfrm>
            <a:off x="7055034" y="1139582"/>
            <a:ext cx="0" cy="273629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851A547-EE64-C1C8-30DB-35445027DA98}"/>
              </a:ext>
            </a:extLst>
          </p:cNvPr>
          <p:cNvCxnSpPr>
            <a:cxnSpLocks/>
          </p:cNvCxnSpPr>
          <p:nvPr/>
        </p:nvCxnSpPr>
        <p:spPr>
          <a:xfrm>
            <a:off x="6944511" y="1192675"/>
            <a:ext cx="2860217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4986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AAF5-6106-4D98-A7BA-F584C176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A00E6-E231-4887-9392-AD5E062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will use both </a:t>
            </a:r>
            <a:r>
              <a:rPr lang="en-US" b="1" dirty="0">
                <a:solidFill>
                  <a:schemeClr val="accent6"/>
                </a:solidFill>
              </a:rPr>
              <a:t>.loc[]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6"/>
                </a:solidFill>
              </a:rPr>
              <a:t>.iloc[] </a:t>
            </a:r>
            <a:r>
              <a:rPr lang="en-US" dirty="0"/>
              <a:t>in the course. </a:t>
            </a:r>
          </a:p>
          <a:p>
            <a:r>
              <a:rPr lang="en-US" b="1" dirty="0">
                <a:solidFill>
                  <a:schemeClr val="accent6"/>
                </a:solidFill>
              </a:rPr>
              <a:t>.loc[] </a:t>
            </a:r>
            <a:r>
              <a:rPr lang="en-US" dirty="0"/>
              <a:t>is generally preferred for a number of reasons, for example:</a:t>
            </a:r>
          </a:p>
          <a:p>
            <a:pPr lvl="1"/>
            <a:r>
              <a:rPr lang="en-US" dirty="0"/>
              <a:t>It is harder to make mistakes since you have to literally write out what you want to get.</a:t>
            </a:r>
          </a:p>
          <a:p>
            <a:pPr lvl="1"/>
            <a:r>
              <a:rPr lang="en-US" dirty="0"/>
              <a:t>Code is easier to read, because the reader doesn't have to know e.g. what column #31 represents.</a:t>
            </a:r>
          </a:p>
          <a:p>
            <a:pPr lvl="1"/>
            <a:r>
              <a:rPr lang="en-US" dirty="0"/>
              <a:t>It is robust against permutations of the data, e.g. the database admit switches the order of two columns.</a:t>
            </a:r>
          </a:p>
        </p:txBody>
      </p:sp>
    </p:spTree>
    <p:extLst>
      <p:ext uri="{BB962C8B-B14F-4D97-AF65-F5344CB8AC3E}">
        <p14:creationId xmlns:p14="http://schemas.microsoft.com/office/powerpoint/2010/main" val="14058201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Pandas </a:t>
            </a:r>
            <a:r>
              <a:rPr lang="en-CA" dirty="0">
                <a:solidFill>
                  <a:schemeClr val="accent6"/>
                </a:solidFill>
              </a:rPr>
              <a:t>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rgbClr val="FEFEFE"/>
                </a:solidFill>
              </a:rPr>
              <a:t>DataFrames</a:t>
            </a:r>
          </a:p>
          <a:p>
            <a:r>
              <a:rPr lang="en-CA" dirty="0">
                <a:solidFill>
                  <a:srgbClr val="FEFEFE"/>
                </a:solidFill>
              </a:rPr>
              <a:t>Pandas Data Structures</a:t>
            </a:r>
          </a:p>
          <a:p>
            <a:r>
              <a:rPr lang="en-CA" dirty="0">
                <a:solidFill>
                  <a:srgbClr val="FEFEFE"/>
                </a:solidFill>
              </a:rPr>
              <a:t>Importing Data</a:t>
            </a:r>
          </a:p>
          <a:p>
            <a:r>
              <a:rPr lang="en-CA" dirty="0">
                <a:solidFill>
                  <a:srgbClr val="FEFEFE"/>
                </a:solidFill>
              </a:rPr>
              <a:t>Indexing</a:t>
            </a:r>
          </a:p>
          <a:p>
            <a:r>
              <a:rPr lang="en-CA" b="1" dirty="0">
                <a:solidFill>
                  <a:srgbClr val="FEFEFE"/>
                </a:solidFill>
              </a:rPr>
              <a:t>Utility Methods</a:t>
            </a:r>
          </a:p>
          <a:p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4AA87403-A5CA-4F21-89D8-AE3EED178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19C5AC9-0C30-4B07-B0D1-F312414B515C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90399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Pandas has number of very useful helper methods.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F82047-F741-4F36-934C-368378A6E94E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549154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.shape</a:t>
            </a:r>
          </a:p>
          <a:p>
            <a:r>
              <a:rPr lang="en-US" dirty="0">
                <a:solidFill>
                  <a:srgbClr val="FEFEFE"/>
                </a:solidFill>
              </a:rPr>
              <a:t>.size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BAA7B5-D91A-4A03-9666-5EB8A80F3D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567" t="19249" r="814" b="55661"/>
          <a:stretch/>
        </p:blipFill>
        <p:spPr>
          <a:xfrm>
            <a:off x="6792337" y="603115"/>
            <a:ext cx="5291848" cy="242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695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.sort_values()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07B5A6-A82F-4DF1-8FEB-B76631A85F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622" t="23316" r="5438" b="39288"/>
          <a:stretch/>
        </p:blipFill>
        <p:spPr>
          <a:xfrm>
            <a:off x="6857998" y="529115"/>
            <a:ext cx="4769005" cy="443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1616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.rename()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D05132-0989-4BAA-B448-7B5C9F552B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05" t="26461" r="2427" b="50000"/>
          <a:stretch/>
        </p:blipFill>
        <p:spPr>
          <a:xfrm>
            <a:off x="6884894" y="573728"/>
            <a:ext cx="5142232" cy="204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97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/>
              <a:t>Pandas</a:t>
            </a:r>
            <a:r>
              <a:rPr lang="en-CA" b="1" dirty="0">
                <a:solidFill>
                  <a:srgbClr val="00FF00"/>
                </a:solidFill>
              </a:rPr>
              <a:t>.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What is Pandas</a:t>
            </a:r>
            <a:r>
              <a:rPr lang="en-CA" dirty="0">
                <a:solidFill>
                  <a:schemeClr val="accent6"/>
                </a:solidFill>
              </a:rPr>
              <a:t>?</a:t>
            </a: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23216CF-C9CE-4574-9FE2-45D8250EC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37DB4F-1957-4B3D-8061-586ACB4A4300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5A8898-1D8B-4BAF-AFAD-3546EE9C403D}"/>
              </a:ext>
            </a:extLst>
          </p:cNvPr>
          <p:cNvSpPr txBox="1"/>
          <p:nvPr/>
        </p:nvSpPr>
        <p:spPr>
          <a:xfrm>
            <a:off x="5563092" y="4175762"/>
            <a:ext cx="29896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>
                <a:solidFill>
                  <a:schemeClr val="accent6"/>
                </a:solidFill>
              </a:rPr>
              <a:t>These are Pandas</a:t>
            </a:r>
            <a:r>
              <a:rPr lang="en-CA" sz="28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417808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.dtypes</a:t>
            </a: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B4BD74-7130-4900-B559-0F0E9EC5F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29" t="49834" r="14500" b="34604"/>
          <a:stretch/>
        </p:blipFill>
        <p:spPr>
          <a:xfrm>
            <a:off x="7003227" y="727514"/>
            <a:ext cx="3168878" cy="227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9208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D878-ABDE-4567-8E3B-CCE4B0049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Utility Methods</a:t>
            </a:r>
            <a:endParaRPr lang="en-CA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BDAD2-0B05-4C28-A6F4-8B539E5C5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0725" cy="4835479"/>
          </a:xfrm>
        </p:spPr>
        <p:txBody>
          <a:bodyPr/>
          <a:lstStyle/>
          <a:p>
            <a:r>
              <a:rPr lang="en-US" dirty="0">
                <a:solidFill>
                  <a:srgbClr val="FEFEFE"/>
                </a:solidFill>
              </a:rPr>
              <a:t>.describe()</a:t>
            </a:r>
          </a:p>
          <a:p>
            <a:r>
              <a:rPr lang="en-US" dirty="0">
                <a:solidFill>
                  <a:srgbClr val="FEFEFE"/>
                </a:solidFill>
              </a:rPr>
              <a:t>.info()</a:t>
            </a:r>
          </a:p>
          <a:p>
            <a:r>
              <a:rPr lang="en-US" dirty="0">
                <a:solidFill>
                  <a:srgbClr val="FEFEFE"/>
                </a:solidFill>
              </a:rPr>
              <a:t>.unique()</a:t>
            </a:r>
          </a:p>
          <a:p>
            <a:r>
              <a:rPr lang="en-US" dirty="0">
                <a:solidFill>
                  <a:srgbClr val="FEFEFE"/>
                </a:solidFill>
              </a:rPr>
              <a:t>.value_count()</a:t>
            </a:r>
          </a:p>
          <a:p>
            <a:r>
              <a:rPr lang="en-US" dirty="0">
                <a:solidFill>
                  <a:srgbClr val="FEFEFE"/>
                </a:solidFill>
              </a:rPr>
              <a:t>.astype()</a:t>
            </a:r>
          </a:p>
          <a:p>
            <a:r>
              <a:rPr lang="en-US" dirty="0">
                <a:solidFill>
                  <a:srgbClr val="FEFEFE"/>
                </a:solidFill>
              </a:rPr>
              <a:t>Many, many, many more.</a:t>
            </a:r>
          </a:p>
          <a:p>
            <a:pPr marL="0" indent="0">
              <a:buNone/>
            </a:pPr>
            <a:endParaRPr lang="en-CA" dirty="0">
              <a:solidFill>
                <a:srgbClr val="FEFEF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38D205-1B13-43A7-8D1B-8FEC6758D10A}"/>
              </a:ext>
            </a:extLst>
          </p:cNvPr>
          <p:cNvSpPr/>
          <p:nvPr/>
        </p:nvSpPr>
        <p:spPr>
          <a:xfrm>
            <a:off x="6774024" y="494410"/>
            <a:ext cx="5417977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131543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996610"/>
            <a:ext cx="11391065" cy="1268070"/>
          </a:xfrm>
        </p:spPr>
        <p:txBody>
          <a:bodyPr>
            <a:normAutofit/>
          </a:bodyPr>
          <a:lstStyle/>
          <a:p>
            <a:r>
              <a:rPr lang="en-US" dirty="0"/>
              <a:t>Pandas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12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12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9018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/>
              <a:t>Pandas</a:t>
            </a:r>
            <a:r>
              <a:rPr lang="en-CA" b="1" dirty="0">
                <a:solidFill>
                  <a:srgbClr val="00FF00"/>
                </a:solidFill>
              </a:rPr>
              <a:t>.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455695" cy="4835479"/>
          </a:xfrm>
        </p:spPr>
        <p:txBody>
          <a:bodyPr/>
          <a:lstStyle/>
          <a:p>
            <a:r>
              <a:rPr lang="en-CA" dirty="0"/>
              <a:t>What else is Pandas</a:t>
            </a:r>
            <a:r>
              <a:rPr lang="en-CA" dirty="0">
                <a:solidFill>
                  <a:schemeClr val="accent6"/>
                </a:solidFill>
              </a:rPr>
              <a:t>?</a:t>
            </a:r>
          </a:p>
          <a:p>
            <a:r>
              <a:rPr lang="en-US" dirty="0">
                <a:solidFill>
                  <a:schemeClr val="accent6"/>
                </a:solidFill>
              </a:rPr>
              <a:t>A fast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>
                <a:solidFill>
                  <a:schemeClr val="accent6"/>
                </a:solidFill>
              </a:rPr>
              <a:t> powerful</a:t>
            </a:r>
            <a:r>
              <a:rPr lang="en-US" dirty="0">
                <a:solidFill>
                  <a:schemeClr val="accent2"/>
                </a:solidFill>
              </a:rPr>
              <a:t>, </a:t>
            </a:r>
            <a:r>
              <a:rPr lang="en-US" dirty="0">
                <a:solidFill>
                  <a:schemeClr val="accent6"/>
                </a:solidFill>
              </a:rPr>
              <a:t>flexible and easy to use open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>
                <a:solidFill>
                  <a:schemeClr val="accent6"/>
                </a:solidFill>
              </a:rPr>
              <a:t>source data analysis and manipulation tool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>
                <a:solidFill>
                  <a:schemeClr val="accent6"/>
                </a:solidFill>
              </a:rPr>
              <a:t> built on top of the </a:t>
            </a:r>
            <a:r>
              <a:rPr lang="en-US" b="1" dirty="0">
                <a:solidFill>
                  <a:srgbClr val="00FF00"/>
                </a:solidFill>
              </a:rPr>
              <a:t>Python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dirty="0">
                <a:solidFill>
                  <a:schemeClr val="accent6"/>
                </a:solidFill>
              </a:rPr>
              <a:t>programming language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>
                <a:solidFill>
                  <a:srgbClr val="FEFEFE"/>
                </a:solidFill>
              </a:rPr>
              <a:t>Pandas stands for </a:t>
            </a:r>
            <a:r>
              <a:rPr lang="en-US" dirty="0">
                <a:solidFill>
                  <a:schemeClr val="accent6"/>
                </a:solidFill>
              </a:rPr>
              <a:t>“</a:t>
            </a:r>
            <a:r>
              <a:rPr lang="en-US" dirty="0">
                <a:solidFill>
                  <a:srgbClr val="FEFEFE"/>
                </a:solidFill>
              </a:rPr>
              <a:t>Python Data Analysis Library</a:t>
            </a:r>
            <a:r>
              <a:rPr lang="en-US" dirty="0">
                <a:solidFill>
                  <a:schemeClr val="accent6"/>
                </a:solidFill>
              </a:rPr>
              <a:t>”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23216CF-C9CE-4574-9FE2-45D8250EC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613" y="494410"/>
            <a:ext cx="6718388" cy="378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37DB4F-1957-4B3D-8061-586ACB4A4300}"/>
              </a:ext>
            </a:extLst>
          </p:cNvPr>
          <p:cNvSpPr/>
          <p:nvPr/>
        </p:nvSpPr>
        <p:spPr>
          <a:xfrm>
            <a:off x="5473613" y="4094152"/>
            <a:ext cx="6718387" cy="2637012"/>
          </a:xfrm>
          <a:prstGeom prst="rect">
            <a:avLst/>
          </a:prstGeom>
          <a:solidFill>
            <a:srgbClr val="39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0610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50335-7254-493D-83C9-E0CCD6DD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/>
              <a:t>Pandas</a:t>
            </a:r>
            <a:r>
              <a:rPr lang="en-CA" b="1" dirty="0">
                <a:solidFill>
                  <a:srgbClr val="00FF00"/>
                </a:solidFill>
              </a:rPr>
              <a:t>.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8753-3737-4137-A7E9-9F53665AD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455695" cy="4835479"/>
          </a:xfrm>
        </p:spPr>
        <p:txBody>
          <a:bodyPr>
            <a:normAutofit/>
          </a:bodyPr>
          <a:lstStyle/>
          <a:p>
            <a:r>
              <a:rPr lang="en-US" dirty="0"/>
              <a:t>You have free access to a fantastic book by the creator of Pandas</a:t>
            </a:r>
            <a:r>
              <a:rPr lang="en-US" dirty="0">
                <a:solidFill>
                  <a:srgbClr val="02FE0E"/>
                </a:solidFill>
              </a:rPr>
              <a:t>!</a:t>
            </a:r>
          </a:p>
          <a:p>
            <a:r>
              <a:rPr lang="en-US" dirty="0">
                <a:solidFill>
                  <a:srgbClr val="FEFEFE"/>
                </a:solidFill>
              </a:rPr>
              <a:t>Click</a:t>
            </a:r>
            <a:r>
              <a:rPr lang="en-US" dirty="0">
                <a:solidFill>
                  <a:srgbClr val="02FE0E"/>
                </a:solidFill>
              </a:rPr>
              <a:t> </a:t>
            </a:r>
            <a:r>
              <a:rPr lang="en-US" b="1" dirty="0">
                <a:solidFill>
                  <a:srgbClr val="02FE0E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This is not an official course resource but could come in handy beyond APS106</a:t>
            </a:r>
            <a:r>
              <a:rPr lang="en-US" dirty="0">
                <a:solidFill>
                  <a:srgbClr val="00FF00"/>
                </a:solidFill>
              </a:rPr>
              <a:t>.</a:t>
            </a:r>
          </a:p>
          <a:p>
            <a:r>
              <a:rPr lang="en-US" dirty="0"/>
              <a:t>Some more free content here at </a:t>
            </a:r>
            <a:r>
              <a:rPr lang="en-US" b="1" dirty="0">
                <a:solidFill>
                  <a:srgbClr val="CC99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Courses</a:t>
            </a:r>
            <a:r>
              <a:rPr lang="en-US" dirty="0">
                <a:solidFill>
                  <a:srgbClr val="00FF00"/>
                </a:solidFill>
              </a:rPr>
              <a:t>.</a:t>
            </a:r>
            <a:endParaRPr lang="en-CA" dirty="0">
              <a:solidFill>
                <a:srgbClr val="00FF00"/>
              </a:solidFill>
            </a:endParaRPr>
          </a:p>
          <a:p>
            <a:endParaRPr lang="en-CA" dirty="0">
              <a:solidFill>
                <a:srgbClr val="00FF00"/>
              </a:solidFill>
            </a:endParaRPr>
          </a:p>
        </p:txBody>
      </p:sp>
      <p:sp>
        <p:nvSpPr>
          <p:cNvPr id="5" name="AutoShape 4" descr="Pandas' groupby explained in detail | by Fabian Bosler | Towards Data  Science">
            <a:extLst>
              <a:ext uri="{FF2B5EF4-FFF2-40B4-BE49-F238E27FC236}">
                <a16:creationId xmlns:a16="http://schemas.microsoft.com/office/drawing/2014/main" id="{62888108-7F98-435D-8EF2-505F1C0F8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6F2225D-EE0A-D2CF-2FA5-8EB5D8F31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3691" y="634927"/>
            <a:ext cx="4565514" cy="5910406"/>
          </a:xfrm>
          <a:prstGeom prst="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5343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496759-1D76-4FAB-AAFD-E8ED87EB29E8}"/>
              </a:ext>
            </a:extLst>
          </p:cNvPr>
          <p:cNvSpPr/>
          <p:nvPr/>
        </p:nvSpPr>
        <p:spPr>
          <a:xfrm>
            <a:off x="5835317" y="494410"/>
            <a:ext cx="6356684" cy="62367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DataFrames</a:t>
            </a:r>
            <a:r>
              <a:rPr lang="en-US" b="1" dirty="0">
                <a:solidFill>
                  <a:srgbClr val="CC99FF"/>
                </a:solidFill>
              </a:rPr>
              <a:t>.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792183" cy="483547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 the language of Pandas</a:t>
            </a:r>
            <a:r>
              <a:rPr lang="en-US" dirty="0">
                <a:solidFill>
                  <a:schemeClr val="accent6"/>
                </a:solidFill>
              </a:rPr>
              <a:t>,</a:t>
            </a:r>
            <a:r>
              <a:rPr lang="en-US" dirty="0"/>
              <a:t> we call a table a </a:t>
            </a:r>
            <a:r>
              <a:rPr lang="en-US" dirty="0" err="1"/>
              <a:t>DataFrame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  <a:p>
            <a:r>
              <a:rPr lang="en-US" dirty="0"/>
              <a:t>A DataFrame is a 2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dimensional labeled data structure with columns of potentially different types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Matrix</a:t>
            </a:r>
            <a:r>
              <a:rPr lang="en-US" dirty="0">
                <a:solidFill>
                  <a:schemeClr val="accent6"/>
                </a:solidFill>
              </a:rPr>
              <a:t>?</a:t>
            </a:r>
          </a:p>
          <a:p>
            <a:r>
              <a:rPr lang="en-US" dirty="0"/>
              <a:t>You can think of it like a spreadsheet</a:t>
            </a:r>
            <a:r>
              <a:rPr lang="en-US" dirty="0">
                <a:solidFill>
                  <a:schemeClr val="accent6"/>
                </a:solidFill>
              </a:rPr>
              <a:t>. </a:t>
            </a:r>
          </a:p>
          <a:p>
            <a:r>
              <a:rPr lang="en-US" dirty="0"/>
              <a:t>DataFrames were first introduced in the R Programming Language and are generally the most used Pandas object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 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E3CF70C-5619-4CF4-82E7-A66DB94091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" r="2276"/>
          <a:stretch/>
        </p:blipFill>
        <p:spPr>
          <a:xfrm>
            <a:off x="5931569" y="1729370"/>
            <a:ext cx="6136108" cy="329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7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40FD-8024-45B3-89C7-CAF337AE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DataFrames</a:t>
            </a:r>
            <a:r>
              <a:rPr lang="en-US" b="1" dirty="0">
                <a:solidFill>
                  <a:srgbClr val="CC99FF"/>
                </a:solidFill>
              </a:rPr>
              <a:t>.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C7C24-C04C-4080-8887-4510D7A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792183" cy="483547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 the language of Pandas</a:t>
            </a:r>
            <a:r>
              <a:rPr lang="en-US" dirty="0">
                <a:solidFill>
                  <a:schemeClr val="accent6"/>
                </a:solidFill>
              </a:rPr>
              <a:t>,</a:t>
            </a:r>
            <a:r>
              <a:rPr lang="en-US" dirty="0"/>
              <a:t> we call a table a </a:t>
            </a:r>
            <a:r>
              <a:rPr lang="en-US" dirty="0" err="1"/>
              <a:t>DataFrame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  <a:p>
            <a:r>
              <a:rPr lang="en-US" dirty="0"/>
              <a:t>A DataFrame is a 2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dimensional labeled data structure with columns of potentially different types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Matrix</a:t>
            </a:r>
            <a:r>
              <a:rPr lang="en-US" dirty="0">
                <a:solidFill>
                  <a:schemeClr val="accent6"/>
                </a:solidFill>
              </a:rPr>
              <a:t>?</a:t>
            </a:r>
          </a:p>
          <a:p>
            <a:r>
              <a:rPr lang="en-US" dirty="0"/>
              <a:t>You can think of it like a spreadsheet</a:t>
            </a:r>
            <a:r>
              <a:rPr lang="en-US" dirty="0">
                <a:solidFill>
                  <a:schemeClr val="accent6"/>
                </a:solidFill>
              </a:rPr>
              <a:t>. </a:t>
            </a:r>
          </a:p>
          <a:p>
            <a:r>
              <a:rPr lang="en-US" dirty="0"/>
              <a:t>DataFrames were first introduced in the R Programming Language and are generally the most used Pandas object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50ADD5F-B466-5C67-EF5D-B36CA3FC82E3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</a:t>
            </a:r>
            <a:r>
              <a:rPr lang="en-US" sz="2600" b="1" dirty="0">
                <a:solidFill>
                  <a:schemeClr val="accent6"/>
                </a:solidFill>
              </a:rPr>
              <a:t>DataFrames</a:t>
            </a:r>
          </a:p>
        </p:txBody>
      </p:sp>
    </p:spTree>
    <p:extLst>
      <p:ext uri="{BB962C8B-B14F-4D97-AF65-F5344CB8AC3E}">
        <p14:creationId xmlns:p14="http://schemas.microsoft.com/office/powerpoint/2010/main" val="2021226157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Theme">
  <a:themeElements>
    <a:clrScheme name="Custom 2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061FF"/>
      </a:accent1>
      <a:accent2>
        <a:srgbClr val="0061FF"/>
      </a:accent2>
      <a:accent3>
        <a:srgbClr val="0061FF"/>
      </a:accent3>
      <a:accent4>
        <a:srgbClr val="7B8994"/>
      </a:accent4>
      <a:accent5>
        <a:srgbClr val="7B8994"/>
      </a:accent5>
      <a:accent6>
        <a:srgbClr val="F7B41A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Theme" id="{7F03B7FC-5228-46F7-89CC-E1381591FA7B}" vid="{1FFC07E1-19C0-494F-A9B3-1210541B915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APS106_Theme</Template>
  <TotalTime>69353</TotalTime>
  <Words>2060</Words>
  <Application>Microsoft Office PowerPoint</Application>
  <PresentationFormat>Widescreen</PresentationFormat>
  <Paragraphs>306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Arial</vt:lpstr>
      <vt:lpstr>Segoe UI</vt:lpstr>
      <vt:lpstr>Wingdings</vt:lpstr>
      <vt:lpstr>APS106_Theme</vt:lpstr>
      <vt:lpstr>Pandas.</vt:lpstr>
      <vt:lpstr>This Week’s Content</vt:lpstr>
      <vt:lpstr>The csv Module.</vt:lpstr>
      <vt:lpstr>Pandas.</vt:lpstr>
      <vt:lpstr>Pandas.</vt:lpstr>
      <vt:lpstr>Pandas.</vt:lpstr>
      <vt:lpstr>Pandas.</vt:lpstr>
      <vt:lpstr>DataFrames.</vt:lpstr>
      <vt:lpstr>DataFrames.</vt:lpstr>
      <vt:lpstr>Series.</vt:lpstr>
      <vt:lpstr>DataFrames.</vt:lpstr>
      <vt:lpstr>DataFrames.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Data Structures</vt:lpstr>
      <vt:lpstr>Pandas I</vt:lpstr>
      <vt:lpstr>Importing Data</vt:lpstr>
      <vt:lpstr>Importing Data</vt:lpstr>
      <vt:lpstr>Pandas I</vt:lpstr>
      <vt:lpstr>Indexing</vt:lpstr>
      <vt:lpstr>Indexing</vt:lpstr>
      <vt:lpstr>Indexing - .loc[]</vt:lpstr>
      <vt:lpstr>Indexing - .loc[]</vt:lpstr>
      <vt:lpstr>Indexing - .loc[]</vt:lpstr>
      <vt:lpstr>Indexing - .loc[]</vt:lpstr>
      <vt:lpstr>Indexing - .loc[]</vt:lpstr>
      <vt:lpstr>Indexing</vt:lpstr>
      <vt:lpstr>Indexing – Boolean Array Selection</vt:lpstr>
      <vt:lpstr>Indexing – Boolean Array Selection</vt:lpstr>
      <vt:lpstr>Indexing – Boolean Array Selection</vt:lpstr>
      <vt:lpstr>Indexing – Boolean Array Selection</vt:lpstr>
      <vt:lpstr>Indexing – Boolean Array Selection</vt:lpstr>
      <vt:lpstr>Indexing</vt:lpstr>
      <vt:lpstr>Indexing - .iloc()</vt:lpstr>
      <vt:lpstr>Indexing</vt:lpstr>
      <vt:lpstr>Pandas I</vt:lpstr>
      <vt:lpstr>Utility Methods</vt:lpstr>
      <vt:lpstr>Utility Methods</vt:lpstr>
      <vt:lpstr>Utility Methods</vt:lpstr>
      <vt:lpstr>Utility Methods</vt:lpstr>
      <vt:lpstr>Utility Methods</vt:lpstr>
      <vt:lpstr>Utility Methods</vt:lpstr>
      <vt:lpstr>Pandas.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374</cp:revision>
  <dcterms:created xsi:type="dcterms:W3CDTF">2021-11-03T00:49:37Z</dcterms:created>
  <dcterms:modified xsi:type="dcterms:W3CDTF">2024-04-01T14:55:00Z</dcterms:modified>
</cp:coreProperties>
</file>